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8"/>
  </p:notesMasterIdLst>
  <p:sldIdLst>
    <p:sldId id="257" r:id="rId2"/>
    <p:sldId id="271" r:id="rId3"/>
    <p:sldId id="272" r:id="rId4"/>
    <p:sldId id="273" r:id="rId5"/>
    <p:sldId id="274" r:id="rId6"/>
    <p:sldId id="263" r:id="rId7"/>
    <p:sldId id="262" r:id="rId8"/>
    <p:sldId id="270" r:id="rId9"/>
    <p:sldId id="268" r:id="rId10"/>
    <p:sldId id="269" r:id="rId11"/>
    <p:sldId id="258" r:id="rId12"/>
    <p:sldId id="265" r:id="rId13"/>
    <p:sldId id="266" r:id="rId14"/>
    <p:sldId id="264" r:id="rId15"/>
    <p:sldId id="260"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407"/>
    <a:srgbClr val="FFD506"/>
    <a:srgbClr val="008E74"/>
    <a:srgbClr val="FFF7E6"/>
    <a:srgbClr val="C5E0B4"/>
    <a:srgbClr val="CFA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33"/>
    <p:restoredTop sz="95788"/>
  </p:normalViewPr>
  <p:slideViewPr>
    <p:cSldViewPr snapToGrid="0" snapToObjects="1">
      <p:cViewPr>
        <p:scale>
          <a:sx n="44" d="100"/>
          <a:sy n="44" d="100"/>
        </p:scale>
        <p:origin x="3424" y="1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4202E-EA0B-F845-8D8A-917E2C320490}" type="datetimeFigureOut">
              <a:rPr lang="en-US" smtClean="0"/>
              <a:t>4/5/23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F1ABE-1980-AC45-ABBE-8069B3FA5A3F}" type="slidenum">
              <a:rPr lang="en-US" smtClean="0"/>
              <a:t>‹#›</a:t>
            </a:fld>
            <a:endParaRPr lang="en-US"/>
          </a:p>
        </p:txBody>
      </p:sp>
    </p:spTree>
    <p:extLst>
      <p:ext uri="{BB962C8B-B14F-4D97-AF65-F5344CB8AC3E}">
        <p14:creationId xmlns:p14="http://schemas.microsoft.com/office/powerpoint/2010/main" val="42620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a:t>
            </a:fld>
            <a:endParaRPr lang="en-US"/>
          </a:p>
        </p:txBody>
      </p:sp>
    </p:spTree>
    <p:extLst>
      <p:ext uri="{BB962C8B-B14F-4D97-AF65-F5344CB8AC3E}">
        <p14:creationId xmlns:p14="http://schemas.microsoft.com/office/powerpoint/2010/main" val="1958434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10</a:t>
            </a:fld>
            <a:endParaRPr lang="en-US"/>
          </a:p>
        </p:txBody>
      </p:sp>
    </p:spTree>
    <p:extLst>
      <p:ext uri="{BB962C8B-B14F-4D97-AF65-F5344CB8AC3E}">
        <p14:creationId xmlns:p14="http://schemas.microsoft.com/office/powerpoint/2010/main" val="4061509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11</a:t>
            </a:fld>
            <a:endParaRPr lang="en-US"/>
          </a:p>
        </p:txBody>
      </p:sp>
    </p:spTree>
    <p:extLst>
      <p:ext uri="{BB962C8B-B14F-4D97-AF65-F5344CB8AC3E}">
        <p14:creationId xmlns:p14="http://schemas.microsoft.com/office/powerpoint/2010/main" val="3259640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12</a:t>
            </a:fld>
            <a:endParaRPr lang="en-US"/>
          </a:p>
        </p:txBody>
      </p:sp>
    </p:spTree>
    <p:extLst>
      <p:ext uri="{BB962C8B-B14F-4D97-AF65-F5344CB8AC3E}">
        <p14:creationId xmlns:p14="http://schemas.microsoft.com/office/powerpoint/2010/main" val="1342518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13</a:t>
            </a:fld>
            <a:endParaRPr lang="en-US"/>
          </a:p>
        </p:txBody>
      </p:sp>
    </p:spTree>
    <p:extLst>
      <p:ext uri="{BB962C8B-B14F-4D97-AF65-F5344CB8AC3E}">
        <p14:creationId xmlns:p14="http://schemas.microsoft.com/office/powerpoint/2010/main" val="403549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14</a:t>
            </a:fld>
            <a:endParaRPr lang="en-US"/>
          </a:p>
        </p:txBody>
      </p:sp>
    </p:spTree>
    <p:extLst>
      <p:ext uri="{BB962C8B-B14F-4D97-AF65-F5344CB8AC3E}">
        <p14:creationId xmlns:p14="http://schemas.microsoft.com/office/powerpoint/2010/main" val="1137699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15</a:t>
            </a:fld>
            <a:endParaRPr lang="en-US"/>
          </a:p>
        </p:txBody>
      </p:sp>
    </p:spTree>
    <p:extLst>
      <p:ext uri="{BB962C8B-B14F-4D97-AF65-F5344CB8AC3E}">
        <p14:creationId xmlns:p14="http://schemas.microsoft.com/office/powerpoint/2010/main" val="232331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16</a:t>
            </a:fld>
            <a:endParaRPr lang="en-US"/>
          </a:p>
        </p:txBody>
      </p:sp>
    </p:spTree>
    <p:extLst>
      <p:ext uri="{BB962C8B-B14F-4D97-AF65-F5344CB8AC3E}">
        <p14:creationId xmlns:p14="http://schemas.microsoft.com/office/powerpoint/2010/main" val="346049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2</a:t>
            </a:fld>
            <a:endParaRPr lang="en-US"/>
          </a:p>
        </p:txBody>
      </p:sp>
    </p:spTree>
    <p:extLst>
      <p:ext uri="{BB962C8B-B14F-4D97-AF65-F5344CB8AC3E}">
        <p14:creationId xmlns:p14="http://schemas.microsoft.com/office/powerpoint/2010/main" val="171261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3</a:t>
            </a:fld>
            <a:endParaRPr lang="en-US"/>
          </a:p>
        </p:txBody>
      </p:sp>
    </p:spTree>
    <p:extLst>
      <p:ext uri="{BB962C8B-B14F-4D97-AF65-F5344CB8AC3E}">
        <p14:creationId xmlns:p14="http://schemas.microsoft.com/office/powerpoint/2010/main" val="87495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4</a:t>
            </a:fld>
            <a:endParaRPr lang="en-US"/>
          </a:p>
        </p:txBody>
      </p:sp>
    </p:spTree>
    <p:extLst>
      <p:ext uri="{BB962C8B-B14F-4D97-AF65-F5344CB8AC3E}">
        <p14:creationId xmlns:p14="http://schemas.microsoft.com/office/powerpoint/2010/main" val="138789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5</a:t>
            </a:fld>
            <a:endParaRPr lang="en-US"/>
          </a:p>
        </p:txBody>
      </p:sp>
    </p:spTree>
    <p:extLst>
      <p:ext uri="{BB962C8B-B14F-4D97-AF65-F5344CB8AC3E}">
        <p14:creationId xmlns:p14="http://schemas.microsoft.com/office/powerpoint/2010/main" val="1131069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6</a:t>
            </a:fld>
            <a:endParaRPr lang="en-US"/>
          </a:p>
        </p:txBody>
      </p:sp>
    </p:spTree>
    <p:extLst>
      <p:ext uri="{BB962C8B-B14F-4D97-AF65-F5344CB8AC3E}">
        <p14:creationId xmlns:p14="http://schemas.microsoft.com/office/powerpoint/2010/main" val="3136297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7</a:t>
            </a:fld>
            <a:endParaRPr lang="en-US"/>
          </a:p>
        </p:txBody>
      </p:sp>
    </p:spTree>
    <p:extLst>
      <p:ext uri="{BB962C8B-B14F-4D97-AF65-F5344CB8AC3E}">
        <p14:creationId xmlns:p14="http://schemas.microsoft.com/office/powerpoint/2010/main" val="246259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8</a:t>
            </a:fld>
            <a:endParaRPr lang="en-US"/>
          </a:p>
        </p:txBody>
      </p:sp>
    </p:spTree>
    <p:extLst>
      <p:ext uri="{BB962C8B-B14F-4D97-AF65-F5344CB8AC3E}">
        <p14:creationId xmlns:p14="http://schemas.microsoft.com/office/powerpoint/2010/main" val="405620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9</a:t>
            </a:fld>
            <a:endParaRPr lang="en-US"/>
          </a:p>
        </p:txBody>
      </p:sp>
    </p:spTree>
    <p:extLst>
      <p:ext uri="{BB962C8B-B14F-4D97-AF65-F5344CB8AC3E}">
        <p14:creationId xmlns:p14="http://schemas.microsoft.com/office/powerpoint/2010/main" val="521826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0" y="6508142"/>
            <a:ext cx="1146629" cy="349857"/>
          </a:xfrm>
        </p:spPr>
        <p:txBody>
          <a:bodyPr/>
          <a:lstStyle>
            <a:lvl1pPr>
              <a:defRPr sz="1600">
                <a:solidFill>
                  <a:schemeClr val="tx1"/>
                </a:solidFill>
              </a:defRPr>
            </a:lvl1pPr>
          </a:lstStyle>
          <a:p>
            <a:fld id="{A347E85E-16B2-7D4F-B055-996D5F280DF9}" type="datetime1">
              <a:rPr lang="en-US" smtClean="0"/>
              <a:t>4/5/23</a:t>
            </a:fld>
            <a:endParaRPr lang="en-US" dirty="0"/>
          </a:p>
        </p:txBody>
      </p:sp>
      <p:sp>
        <p:nvSpPr>
          <p:cNvPr id="14" name="Rectangle 13"/>
          <p:cNvSpPr/>
          <p:nvPr userDrawn="1"/>
        </p:nvSpPr>
        <p:spPr>
          <a:xfrm>
            <a:off x="1" y="3112608"/>
            <a:ext cx="203131" cy="16902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extLst>
      <p:ext uri="{BB962C8B-B14F-4D97-AF65-F5344CB8AC3E}">
        <p14:creationId xmlns:p14="http://schemas.microsoft.com/office/powerpoint/2010/main" val="29934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
        <p:nvSpPr>
          <p:cNvPr id="4" name="Date Placeholder 3"/>
          <p:cNvSpPr>
            <a:spLocks noGrp="1"/>
          </p:cNvSpPr>
          <p:nvPr>
            <p:ph type="dt" sz="half" idx="10"/>
          </p:nvPr>
        </p:nvSpPr>
        <p:spPr/>
        <p:txBody>
          <a:bodyPr/>
          <a:lstStyle>
            <a:lvl1pPr>
              <a:defRPr sz="1200"/>
            </a:lvl1pPr>
          </a:lstStyle>
          <a:p>
            <a:fld id="{C1528136-8F1E-8B4C-9500-FCAE614CED34}" type="datetime1">
              <a:rPr lang="en-US" smtClean="0"/>
              <a:t>4/5/23</a:t>
            </a:fld>
            <a:endParaRPr lang="en-US" dirty="0"/>
          </a:p>
        </p:txBody>
      </p:sp>
    </p:spTree>
    <p:extLst>
      <p:ext uri="{BB962C8B-B14F-4D97-AF65-F5344CB8AC3E}">
        <p14:creationId xmlns:p14="http://schemas.microsoft.com/office/powerpoint/2010/main" val="150462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5E397C-8781-494B-BBCB-6F8C147E365D}" type="datetime1">
              <a:rPr lang="en-US" smtClean="0"/>
              <a:t>4/5/23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1BDAB364-70D1-47F3-856A-0650B2812133}"/>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67965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F1A1C1D-7A24-6C4A-9A72-D802B5CAE039}" type="datetime1">
              <a:rPr lang="en-US" smtClean="0"/>
              <a:t>4/5/23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pic>
        <p:nvPicPr>
          <p:cNvPr id="6" name="Picture 5">
            <a:extLst>
              <a:ext uri="{FF2B5EF4-FFF2-40B4-BE49-F238E27FC236}">
                <a16:creationId xmlns:a16="http://schemas.microsoft.com/office/drawing/2014/main" id="{39A214FC-3C60-40C1-80C6-5D2755147CF6}"/>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5544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68F3E4-2315-AC4C-ABF4-95DA426C2F52}" type="datetime1">
              <a:rPr lang="en-US" smtClean="0"/>
              <a:t>4/5/23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pic>
        <p:nvPicPr>
          <p:cNvPr id="6" name="Picture 5">
            <a:extLst>
              <a:ext uri="{FF2B5EF4-FFF2-40B4-BE49-F238E27FC236}">
                <a16:creationId xmlns:a16="http://schemas.microsoft.com/office/drawing/2014/main" id="{420F6FC5-9D72-457C-82D0-DE625B6992ED}"/>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54998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t="2660"/>
          <a:stretch/>
        </p:blipFill>
        <p:spPr>
          <a:xfrm>
            <a:off x="-1" y="0"/>
            <a:ext cx="7565572" cy="52835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49" y="6566256"/>
            <a:ext cx="724296" cy="287533"/>
          </a:xfrm>
        </p:spPr>
        <p:txBody>
          <a:bodyPr/>
          <a:lstStyle/>
          <a:p>
            <a:fld id="{B85B13E3-B52D-0045-AD7F-8C4D2F63C3D7}" type="datetime1">
              <a:rPr lang="en-US" smtClean="0"/>
              <a:t>4/5/23</a:t>
            </a:fld>
            <a:endParaRPr lang="en-US" dirty="0"/>
          </a:p>
        </p:txBody>
      </p:sp>
      <p:sp>
        <p:nvSpPr>
          <p:cNvPr id="5" name="Footer Placeholder 4"/>
          <p:cNvSpPr>
            <a:spLocks noGrp="1"/>
          </p:cNvSpPr>
          <p:nvPr>
            <p:ph type="ftr" sz="quarter" idx="11"/>
          </p:nvPr>
        </p:nvSpPr>
        <p:spPr>
          <a:xfrm>
            <a:off x="7565572" y="6566256"/>
            <a:ext cx="2623459" cy="287533"/>
          </a:xfrm>
          <a:prstGeom prst="rect">
            <a:avLst/>
          </a:prstGeo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9670" y="296932"/>
            <a:ext cx="1801443" cy="693870"/>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1" name="Picture 2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92525"/>
          </a:xfrm>
          <a:prstGeom prst="rect">
            <a:avLst/>
          </a:prstGeom>
          <a:noFill/>
        </p:spPr>
        <p:txBody>
          <a:bodyPr wrap="square" rtlCol="0">
            <a:spAutoFit/>
          </a:bodyPr>
          <a:lstStyle/>
          <a:p>
            <a:pPr algn="ctr"/>
            <a:r>
              <a:rPr lang="en-US" sz="650" b="0" i="0" kern="1200" dirty="0">
                <a:solidFill>
                  <a:schemeClr val="bg1"/>
                </a:solidFill>
                <a:effectLst/>
                <a:latin typeface="Gill Sans MT" charset="0"/>
                <a:ea typeface="Gill Sans MT" charset="0"/>
                <a:cs typeface="Gill Sans MT" charset="0"/>
              </a:rPr>
              <a:t>Sandia National Laboratories is a </a:t>
            </a:r>
            <a:r>
              <a:rPr lang="en-US" sz="650" b="0" i="0" kern="1200" dirty="0" err="1">
                <a:solidFill>
                  <a:schemeClr val="bg1"/>
                </a:solidFill>
                <a:effectLst/>
                <a:latin typeface="Gill Sans MT" charset="0"/>
                <a:ea typeface="Gill Sans MT" charset="0"/>
                <a:cs typeface="Gill Sans MT" charset="0"/>
              </a:rPr>
              <a:t>multimission</a:t>
            </a:r>
            <a:r>
              <a:rPr lang="en-US" sz="650" b="0" i="0" kern="1200" dirty="0">
                <a:solidFill>
                  <a:schemeClr val="bg1"/>
                </a:solidFill>
                <a:effectLst/>
                <a:latin typeface="Gill Sans MT" charset="0"/>
                <a:ea typeface="Gill Sans MT" charset="0"/>
                <a:cs typeface="Gill Sans MT" charset="0"/>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50" dirty="0">
              <a:solidFill>
                <a:schemeClr val="bg1"/>
              </a:solidFill>
              <a:latin typeface="Gill Sans MT" charset="0"/>
              <a:ea typeface="Gill Sans MT" charset="0"/>
              <a:cs typeface="Gill Sans MT" charset="0"/>
            </a:endParaRPr>
          </a:p>
        </p:txBody>
      </p:sp>
      <p:pic>
        <p:nvPicPr>
          <p:cNvPr id="7" name="Picture 6"/>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9" name="Text Placeholder 8"/>
          <p:cNvSpPr>
            <a:spLocks noGrp="1"/>
          </p:cNvSpPr>
          <p:nvPr>
            <p:ph type="body" sz="quarter" idx="13" hasCustomPrompt="1"/>
          </p:nvPr>
        </p:nvSpPr>
        <p:spPr>
          <a:xfrm>
            <a:off x="723213" y="5016508"/>
            <a:ext cx="4381500" cy="200368"/>
          </a:xfrm>
        </p:spPr>
        <p:txBody>
          <a:bodyPr anchor="ctr" anchorCtr="0">
            <a:noAutofit/>
          </a:bodyPr>
          <a:lstStyle>
            <a:lvl1pPr>
              <a:defRPr sz="1200" i="1" spc="200" baseline="0">
                <a:solidFill>
                  <a:schemeClr val="accent6"/>
                </a:solidFill>
                <a:latin typeface="+mj-lt"/>
              </a:defRPr>
            </a:lvl1pPr>
          </a:lstStyle>
          <a:p>
            <a:pPr lvl="0"/>
            <a:r>
              <a:rPr lang="en-US" dirty="0"/>
              <a:t>CLICK TO EDIT MASTER TEXT STYLES</a:t>
            </a:r>
          </a:p>
        </p:txBody>
      </p:sp>
      <p:pic>
        <p:nvPicPr>
          <p:cNvPr id="18" name="Picture 17">
            <a:extLst>
              <a:ext uri="{FF2B5EF4-FFF2-40B4-BE49-F238E27FC236}">
                <a16:creationId xmlns:a16="http://schemas.microsoft.com/office/drawing/2014/main" id="{F0877314-21BA-FF4A-B5E4-B687F2995281}"/>
              </a:ext>
            </a:extLst>
          </p:cNvPr>
          <p:cNvPicPr>
            <a:picLocks noChangeAspect="1"/>
          </p:cNvPicPr>
          <p:nvPr userDrawn="1"/>
        </p:nvPicPr>
        <p:blipFill>
          <a:blip r:embed="rId7"/>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377656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545AC853-3288-7742-A395-A525CD58B3D7}" type="datetime1">
              <a:rPr lang="en-US" smtClean="0"/>
              <a:t>4/5/23</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9" name="Picture 8">
            <a:extLst>
              <a:ext uri="{FF2B5EF4-FFF2-40B4-BE49-F238E27FC236}">
                <a16:creationId xmlns:a16="http://schemas.microsoft.com/office/drawing/2014/main" id="{46157B20-A62B-4314-8877-C86605061A28}"/>
              </a:ext>
            </a:extLst>
          </p:cNvPr>
          <p:cNvPicPr>
            <a:picLocks noChangeAspect="1"/>
          </p:cNvPicPr>
          <p:nvPr userDrawn="1"/>
        </p:nvPicPr>
        <p:blipFill>
          <a:blip r:embed="rId4"/>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7722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FBF22573-B266-7F4F-9E81-59304A2AAA60}" type="datetime1">
              <a:rPr lang="en-US" smtClean="0"/>
              <a:t>4/5/23</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pic>
        <p:nvPicPr>
          <p:cNvPr id="24" name="Picture 23">
            <a:extLst>
              <a:ext uri="{FF2B5EF4-FFF2-40B4-BE49-F238E27FC236}">
                <a16:creationId xmlns:a16="http://schemas.microsoft.com/office/drawing/2014/main" id="{DEF9F2F7-53DE-7245-A5E0-F1E10ACE38F6}"/>
              </a:ext>
            </a:extLst>
          </p:cNvPr>
          <p:cNvPicPr>
            <a:picLocks noChangeAspect="1"/>
          </p:cNvPicPr>
          <p:nvPr userDrawn="1"/>
        </p:nvPicPr>
        <p:blipFill rotWithShape="1">
          <a:blip r:embed="rId2" cstate="screen">
            <a:alphaModFix amt="9000"/>
            <a:extLst>
              <a:ext uri="{28A0092B-C50C-407E-A947-70E740481C1C}">
                <a14:useLocalDpi xmlns:a14="http://schemas.microsoft.com/office/drawing/2010/main"/>
              </a:ext>
            </a:extLst>
          </a:blip>
          <a:srcRect l="8447" t="-2617" r="58747" b="31686"/>
          <a:stretch/>
        </p:blipFill>
        <p:spPr>
          <a:xfrm rot="16200000" flipH="1">
            <a:off x="1630563" y="-3703437"/>
            <a:ext cx="6857999" cy="14264875"/>
          </a:xfrm>
          <a:prstGeom prst="rect">
            <a:avLst/>
          </a:prstGeom>
        </p:spPr>
      </p:pic>
      <p:sp>
        <p:nvSpPr>
          <p:cNvPr id="25" name="Title Placeholder 1">
            <a:extLst>
              <a:ext uri="{FF2B5EF4-FFF2-40B4-BE49-F238E27FC236}">
                <a16:creationId xmlns:a16="http://schemas.microsoft.com/office/drawing/2014/main" id="{8741AEA7-5927-B343-9F40-F1AF242ADF1B}"/>
              </a:ext>
            </a:extLst>
          </p:cNvPr>
          <p:cNvSpPr>
            <a:spLocks noGrp="1"/>
          </p:cNvSpPr>
          <p:nvPr>
            <p:ph type="title"/>
          </p:nvPr>
        </p:nvSpPr>
        <p:spPr>
          <a:xfrm>
            <a:off x="359700" y="240503"/>
            <a:ext cx="10058400" cy="570225"/>
          </a:xfrm>
          <a:prstGeom prst="rect">
            <a:avLst/>
          </a:prstGeom>
        </p:spPr>
        <p:txBody>
          <a:bodyPr vert="horz" lIns="91440" tIns="45720" rIns="91440" bIns="45720" rtlCol="0" anchor="b">
            <a:noAutofit/>
          </a:bodyPr>
          <a:lstStyle>
            <a:lvl1pPr>
              <a:defRPr>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C78FDDE5-C752-4546-8DFC-BAD291331953}"/>
              </a:ext>
            </a:extLst>
          </p:cNvPr>
          <p:cNvSpPr/>
          <p:nvPr userDrawn="1"/>
        </p:nvSpPr>
        <p:spPr>
          <a:xfrm>
            <a:off x="10972799" y="341465"/>
            <a:ext cx="1219199" cy="494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Picture 27">
            <a:extLst>
              <a:ext uri="{FF2B5EF4-FFF2-40B4-BE49-F238E27FC236}">
                <a16:creationId xmlns:a16="http://schemas.microsoft.com/office/drawing/2014/main" id="{6182A966-0E7B-B245-A762-42343A966C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78660" y="440855"/>
            <a:ext cx="774974" cy="295899"/>
          </a:xfrm>
          <a:prstGeom prst="rect">
            <a:avLst/>
          </a:prstGeom>
        </p:spPr>
      </p:pic>
      <p:cxnSp>
        <p:nvCxnSpPr>
          <p:cNvPr id="30" name="Straight Connector 29">
            <a:extLst>
              <a:ext uri="{FF2B5EF4-FFF2-40B4-BE49-F238E27FC236}">
                <a16:creationId xmlns:a16="http://schemas.microsoft.com/office/drawing/2014/main" id="{53CA4215-5E79-E542-BC86-A89CE538D2AE}"/>
              </a:ext>
            </a:extLst>
          </p:cNvPr>
          <p:cNvCxnSpPr>
            <a:cxnSpLocks/>
          </p:cNvCxnSpPr>
          <p:nvPr userDrawn="1"/>
        </p:nvCxnSpPr>
        <p:spPr>
          <a:xfrm>
            <a:off x="0" y="1123405"/>
            <a:ext cx="6871063" cy="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31" name="Slide Number Placeholder 5">
            <a:extLst>
              <a:ext uri="{FF2B5EF4-FFF2-40B4-BE49-F238E27FC236}">
                <a16:creationId xmlns:a16="http://schemas.microsoft.com/office/drawing/2014/main" id="{F35C1C6F-3B75-8C41-AB3B-7915986D878A}"/>
              </a:ext>
            </a:extLst>
          </p:cNvPr>
          <p:cNvSpPr>
            <a:spLocks noGrp="1"/>
          </p:cNvSpPr>
          <p:nvPr>
            <p:ph type="sldNum" sz="quarter" idx="4"/>
          </p:nvPr>
        </p:nvSpPr>
        <p:spPr>
          <a:xfrm>
            <a:off x="11743936" y="6485915"/>
            <a:ext cx="419397" cy="365125"/>
          </a:xfrm>
          <a:prstGeom prst="rect">
            <a:avLst/>
          </a:prstGeom>
        </p:spPr>
        <p:txBody>
          <a:bodyPr vert="horz" lIns="91440" tIns="45720" rIns="91440" bIns="45720" rtlCol="0" anchor="ctr"/>
          <a:lstStyle>
            <a:lvl1pPr algn="r">
              <a:defRPr sz="1400">
                <a:solidFill>
                  <a:schemeClr val="tx2"/>
                </a:solidFill>
              </a:defRPr>
            </a:lvl1pPr>
          </a:lstStyle>
          <a:p>
            <a:fld id="{4FAB73BC-B049-4115-A692-8D63A059BFB8}" type="slidenum">
              <a:rPr lang="en-US" smtClean="0"/>
              <a:pPr/>
              <a:t>‹#›</a:t>
            </a:fld>
            <a:endParaRPr lang="en-US" dirty="0"/>
          </a:p>
        </p:txBody>
      </p:sp>
      <p:pic>
        <p:nvPicPr>
          <p:cNvPr id="10" name="Picture 9">
            <a:extLst>
              <a:ext uri="{FF2B5EF4-FFF2-40B4-BE49-F238E27FC236}">
                <a16:creationId xmlns:a16="http://schemas.microsoft.com/office/drawing/2014/main" id="{4D91043B-EA0D-44CD-86E2-F5A14977BE2F}"/>
              </a:ext>
            </a:extLst>
          </p:cNvPr>
          <p:cNvPicPr>
            <a:picLocks noChangeAspect="1"/>
          </p:cNvPicPr>
          <p:nvPr userDrawn="1"/>
        </p:nvPicPr>
        <p:blipFill>
          <a:blip r:embed="rId4"/>
          <a:stretch>
            <a:fillRect/>
          </a:stretch>
        </p:blipFill>
        <p:spPr>
          <a:xfrm rot="2740962">
            <a:off x="10152516" y="42372"/>
            <a:ext cx="942890" cy="1150525"/>
          </a:xfrm>
          <a:prstGeom prst="rect">
            <a:avLst/>
          </a:prstGeom>
        </p:spPr>
      </p:pic>
    </p:spTree>
    <p:extLst>
      <p:ext uri="{BB962C8B-B14F-4D97-AF65-F5344CB8AC3E}">
        <p14:creationId xmlns:p14="http://schemas.microsoft.com/office/powerpoint/2010/main" val="37256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65CC06C0-5844-864C-8B51-DA1B5C964932}" type="datetime1">
              <a:rPr lang="en-US" smtClean="0"/>
              <a:t>4/5/23</a:t>
            </a:fld>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10"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6" name="Picture 15"/>
          <p:cNvPicPr>
            <a:picLocks noChangeAspect="1"/>
          </p:cNvPicPr>
          <p:nvPr userDrawn="1"/>
        </p:nvPicPr>
        <p:blipFill rotWithShape="1">
          <a:blip r:embed="rId11">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7560814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9.png"/><Relationship Id="rId10" Type="http://schemas.openxmlformats.org/officeDocument/2006/relationships/image" Target="../media/image26.png"/><Relationship Id="rId4" Type="http://schemas.openxmlformats.org/officeDocument/2006/relationships/image" Target="../media/image78.png"/><Relationship Id="rId9"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28.sv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8.svg"/><Relationship Id="rId1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5.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0.png"/><Relationship Id="rId5" Type="http://schemas.openxmlformats.org/officeDocument/2006/relationships/image" Target="../media/image18.png"/><Relationship Id="rId15"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7.png"/><Relationship Id="rId4" Type="http://schemas.openxmlformats.org/officeDocument/2006/relationships/image" Target="../media/image28.svg"/><Relationship Id="rId9" Type="http://schemas.openxmlformats.org/officeDocument/2006/relationships/image" Target="../media/image25.png"/><Relationship Id="rId14" Type="http://schemas.openxmlformats.org/officeDocument/2006/relationships/image" Target="../media/image43.png"/></Relationships>
</file>

<file path=ppt/slides/_rels/slide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9.sv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18.png"/><Relationship Id="rId7" Type="http://schemas.openxmlformats.org/officeDocument/2006/relationships/image" Target="../media/image53.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19.png"/><Relationship Id="rId9" Type="http://schemas.openxmlformats.org/officeDocument/2006/relationships/image" Target="../media/image55.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a:t>
            </a:fld>
            <a:endParaRPr lang="en-US" dirty="0"/>
          </a:p>
        </p:txBody>
      </p:sp>
      <p:grpSp>
        <p:nvGrpSpPr>
          <p:cNvPr id="94" name="Group 93">
            <a:extLst>
              <a:ext uri="{FF2B5EF4-FFF2-40B4-BE49-F238E27FC236}">
                <a16:creationId xmlns:a16="http://schemas.microsoft.com/office/drawing/2014/main" id="{FBE5162F-3A2F-2B29-6860-874FEF837AAD}"/>
              </a:ext>
            </a:extLst>
          </p:cNvPr>
          <p:cNvGrpSpPr/>
          <p:nvPr/>
        </p:nvGrpSpPr>
        <p:grpSpPr>
          <a:xfrm>
            <a:off x="823296" y="365125"/>
            <a:ext cx="9221933" cy="7473365"/>
            <a:chOff x="832440" y="-91102"/>
            <a:chExt cx="9221933" cy="7473365"/>
          </a:xfrm>
        </p:grpSpPr>
        <p:sp>
          <p:nvSpPr>
            <p:cNvPr id="44" name="Rectangle 43">
              <a:extLst>
                <a:ext uri="{FF2B5EF4-FFF2-40B4-BE49-F238E27FC236}">
                  <a16:creationId xmlns:a16="http://schemas.microsoft.com/office/drawing/2014/main" id="{785BD9CD-886A-CBDC-59FC-8492B45B2704}"/>
                </a:ext>
              </a:extLst>
            </p:cNvPr>
            <p:cNvSpPr/>
            <p:nvPr/>
          </p:nvSpPr>
          <p:spPr>
            <a:xfrm>
              <a:off x="832440" y="85783"/>
              <a:ext cx="2630393" cy="369332"/>
            </a:xfrm>
            <a:prstGeom prst="rect">
              <a:avLst/>
            </a:prstGeom>
          </p:spPr>
          <p:txBody>
            <a:bodyPr wrap="square">
              <a:spAutoFit/>
            </a:bodyPr>
            <a:lstStyle/>
            <a:p>
              <a:pPr algn="ctr"/>
              <a:r>
                <a:rPr lang="en-US" dirty="0">
                  <a:solidFill>
                    <a:srgbClr val="008E74"/>
                  </a:solidFill>
                  <a:latin typeface="Helvetica" panose="020B0604020202020204" pitchFamily="34" charset="0"/>
                </a:rPr>
                <a:t>Microstructure datasets</a:t>
              </a:r>
            </a:p>
          </p:txBody>
        </p:sp>
        <p:sp>
          <p:nvSpPr>
            <p:cNvPr id="65" name="Rectangle 64">
              <a:extLst>
                <a:ext uri="{FF2B5EF4-FFF2-40B4-BE49-F238E27FC236}">
                  <a16:creationId xmlns:a16="http://schemas.microsoft.com/office/drawing/2014/main" id="{B05962A4-35A2-07D4-26DE-92405832258B}"/>
                </a:ext>
              </a:extLst>
            </p:cNvPr>
            <p:cNvSpPr/>
            <p:nvPr/>
          </p:nvSpPr>
          <p:spPr>
            <a:xfrm>
              <a:off x="5154530" y="2360415"/>
              <a:ext cx="709863" cy="2527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E592D33-736F-5093-D568-2F5AC5FDA2FB}"/>
                </a:ext>
              </a:extLst>
            </p:cNvPr>
            <p:cNvSpPr/>
            <p:nvPr/>
          </p:nvSpPr>
          <p:spPr>
            <a:xfrm>
              <a:off x="4885262" y="1449015"/>
              <a:ext cx="1391475" cy="646331"/>
            </a:xfrm>
            <a:prstGeom prst="rect">
              <a:avLst/>
            </a:prstGeom>
          </p:spPr>
          <p:txBody>
            <a:bodyPr wrap="square">
              <a:spAutoFit/>
            </a:bodyPr>
            <a:lstStyle/>
            <a:p>
              <a:pPr algn="ctr"/>
              <a:r>
                <a:rPr lang="en-US" dirty="0">
                  <a:latin typeface="Helvetica" panose="020B0604020202020204" pitchFamily="34" charset="0"/>
                </a:rPr>
                <a:t>Latent dimension</a:t>
              </a:r>
            </a:p>
          </p:txBody>
        </p:sp>
        <p:cxnSp>
          <p:nvCxnSpPr>
            <p:cNvPr id="68" name="Straight Connector 67">
              <a:extLst>
                <a:ext uri="{FF2B5EF4-FFF2-40B4-BE49-F238E27FC236}">
                  <a16:creationId xmlns:a16="http://schemas.microsoft.com/office/drawing/2014/main" id="{5A82C925-5B96-6014-FC5C-20077FFBA101}"/>
                </a:ext>
              </a:extLst>
            </p:cNvPr>
            <p:cNvCxnSpPr/>
            <p:nvPr/>
          </p:nvCxnSpPr>
          <p:spPr>
            <a:xfrm>
              <a:off x="3320716" y="505325"/>
              <a:ext cx="1833814" cy="185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577F75D-A419-AD49-E314-BB395E2DEB7D}"/>
                </a:ext>
              </a:extLst>
            </p:cNvPr>
            <p:cNvCxnSpPr>
              <a:cxnSpLocks/>
            </p:cNvCxnSpPr>
            <p:nvPr/>
          </p:nvCxnSpPr>
          <p:spPr>
            <a:xfrm flipV="1">
              <a:off x="3380569" y="4884890"/>
              <a:ext cx="1767870" cy="18407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2B498B2-C5B5-0204-CD95-48EDC882ABA0}"/>
                </a:ext>
              </a:extLst>
            </p:cNvPr>
            <p:cNvCxnSpPr>
              <a:cxnSpLocks/>
            </p:cNvCxnSpPr>
            <p:nvPr/>
          </p:nvCxnSpPr>
          <p:spPr>
            <a:xfrm flipH="1">
              <a:off x="5864393" y="508227"/>
              <a:ext cx="1833814" cy="1852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431ABEB-50DF-5195-2D41-A5E14F5D9E81}"/>
                </a:ext>
              </a:extLst>
            </p:cNvPr>
            <p:cNvCxnSpPr>
              <a:cxnSpLocks/>
            </p:cNvCxnSpPr>
            <p:nvPr/>
          </p:nvCxnSpPr>
          <p:spPr>
            <a:xfrm>
              <a:off x="5864393" y="4857476"/>
              <a:ext cx="1827723" cy="1860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2980E651-B58D-DAD8-2181-0FAFFFA0D5CD}"/>
                    </a:ext>
                  </a:extLst>
                </p:cNvPr>
                <p:cNvSpPr txBox="1"/>
                <p:nvPr/>
              </p:nvSpPr>
              <p:spPr>
                <a:xfrm>
                  <a:off x="5345876" y="2456784"/>
                  <a:ext cx="370038"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1</m:t>
                            </m:r>
                          </m:sub>
                        </m:sSub>
                      </m:oMath>
                    </m:oMathPara>
                  </a14:m>
                  <a:endParaRPr lang="en-US" sz="2400" dirty="0"/>
                </a:p>
              </p:txBody>
            </p:sp>
          </mc:Choice>
          <mc:Fallback xmlns="">
            <p:sp>
              <p:nvSpPr>
                <p:cNvPr id="78" name="TextBox 77">
                  <a:extLst>
                    <a:ext uri="{FF2B5EF4-FFF2-40B4-BE49-F238E27FC236}">
                      <a16:creationId xmlns:a16="http://schemas.microsoft.com/office/drawing/2014/main" id="{2980E651-B58D-DAD8-2181-0FAFFFA0D5CD}"/>
                    </a:ext>
                  </a:extLst>
                </p:cNvPr>
                <p:cNvSpPr txBox="1">
                  <a:spLocks noRot="1" noChangeAspect="1" noMove="1" noResize="1" noEditPoints="1" noAdjustHandles="1" noChangeArrowheads="1" noChangeShapeType="1" noTextEdit="1"/>
                </p:cNvSpPr>
                <p:nvPr/>
              </p:nvSpPr>
              <p:spPr>
                <a:xfrm>
                  <a:off x="5345876" y="2456784"/>
                  <a:ext cx="370038" cy="369332"/>
                </a:xfrm>
                <a:prstGeom prst="rect">
                  <a:avLst/>
                </a:prstGeom>
                <a:blipFill>
                  <a:blip r:embed="rId3"/>
                  <a:stretch>
                    <a:fillRect l="-3226" r="-322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2101B86-64AE-D86E-39C2-21B24674BC41}"/>
                    </a:ext>
                  </a:extLst>
                </p:cNvPr>
                <p:cNvSpPr txBox="1"/>
                <p:nvPr/>
              </p:nvSpPr>
              <p:spPr>
                <a:xfrm>
                  <a:off x="5360490" y="3010016"/>
                  <a:ext cx="377155"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2</m:t>
                            </m:r>
                          </m:sub>
                        </m:sSub>
                      </m:oMath>
                    </m:oMathPara>
                  </a14:m>
                  <a:endParaRPr lang="en-US" sz="2400" dirty="0"/>
                </a:p>
              </p:txBody>
            </p:sp>
          </mc:Choice>
          <mc:Fallback xmlns="">
            <p:sp>
              <p:nvSpPr>
                <p:cNvPr id="79" name="TextBox 78">
                  <a:extLst>
                    <a:ext uri="{FF2B5EF4-FFF2-40B4-BE49-F238E27FC236}">
                      <a16:creationId xmlns:a16="http://schemas.microsoft.com/office/drawing/2014/main" id="{02101B86-64AE-D86E-39C2-21B24674BC41}"/>
                    </a:ext>
                  </a:extLst>
                </p:cNvPr>
                <p:cNvSpPr txBox="1">
                  <a:spLocks noRot="1" noChangeAspect="1" noMove="1" noResize="1" noEditPoints="1" noAdjustHandles="1" noChangeArrowheads="1" noChangeShapeType="1" noTextEdit="1"/>
                </p:cNvSpPr>
                <p:nvPr/>
              </p:nvSpPr>
              <p:spPr>
                <a:xfrm>
                  <a:off x="5360490" y="3010016"/>
                  <a:ext cx="377155" cy="369332"/>
                </a:xfrm>
                <a:prstGeom prst="rect">
                  <a:avLst/>
                </a:prstGeom>
                <a:blipFill>
                  <a:blip r:embed="rId4"/>
                  <a:stretch>
                    <a:fillRect l="-3226" r="-3226"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0F01E9E-D2FD-29E9-76DE-36CF9DAF93F4}"/>
                    </a:ext>
                  </a:extLst>
                </p:cNvPr>
                <p:cNvSpPr txBox="1"/>
                <p:nvPr/>
              </p:nvSpPr>
              <p:spPr>
                <a:xfrm>
                  <a:off x="5345876" y="3563248"/>
                  <a:ext cx="377155"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3</m:t>
                            </m:r>
                          </m:sub>
                        </m:sSub>
                      </m:oMath>
                    </m:oMathPara>
                  </a14:m>
                  <a:endParaRPr lang="en-US" sz="2400" dirty="0"/>
                </a:p>
              </p:txBody>
            </p:sp>
          </mc:Choice>
          <mc:Fallback xmlns="">
            <p:sp>
              <p:nvSpPr>
                <p:cNvPr id="80" name="TextBox 79">
                  <a:extLst>
                    <a:ext uri="{FF2B5EF4-FFF2-40B4-BE49-F238E27FC236}">
                      <a16:creationId xmlns:a16="http://schemas.microsoft.com/office/drawing/2014/main" id="{B0F01E9E-D2FD-29E9-76DE-36CF9DAF93F4}"/>
                    </a:ext>
                  </a:extLst>
                </p:cNvPr>
                <p:cNvSpPr txBox="1">
                  <a:spLocks noRot="1" noChangeAspect="1" noMove="1" noResize="1" noEditPoints="1" noAdjustHandles="1" noChangeArrowheads="1" noChangeShapeType="1" noTextEdit="1"/>
                </p:cNvSpPr>
                <p:nvPr/>
              </p:nvSpPr>
              <p:spPr>
                <a:xfrm>
                  <a:off x="5345876" y="3563248"/>
                  <a:ext cx="377155" cy="369332"/>
                </a:xfrm>
                <a:prstGeom prst="rect">
                  <a:avLst/>
                </a:prstGeom>
                <a:blipFill>
                  <a:blip r:embed="rId5"/>
                  <a:stretch>
                    <a:fillRect l="-3226" r="-322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07172F3-6F88-F076-0D43-B75080200798}"/>
                    </a:ext>
                  </a:extLst>
                </p:cNvPr>
                <p:cNvSpPr txBox="1"/>
                <p:nvPr/>
              </p:nvSpPr>
              <p:spPr>
                <a:xfrm>
                  <a:off x="5345876" y="4359979"/>
                  <a:ext cx="397032"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𝑛</m:t>
                            </m:r>
                          </m:sub>
                        </m:sSub>
                      </m:oMath>
                    </m:oMathPara>
                  </a14:m>
                  <a:endParaRPr lang="en-US" sz="2400" dirty="0"/>
                </a:p>
              </p:txBody>
            </p:sp>
          </mc:Choice>
          <mc:Fallback xmlns="">
            <p:sp>
              <p:nvSpPr>
                <p:cNvPr id="81" name="TextBox 80">
                  <a:extLst>
                    <a:ext uri="{FF2B5EF4-FFF2-40B4-BE49-F238E27FC236}">
                      <a16:creationId xmlns:a16="http://schemas.microsoft.com/office/drawing/2014/main" id="{707172F3-6F88-F076-0D43-B75080200798}"/>
                    </a:ext>
                  </a:extLst>
                </p:cNvPr>
                <p:cNvSpPr txBox="1">
                  <a:spLocks noRot="1" noChangeAspect="1" noMove="1" noResize="1" noEditPoints="1" noAdjustHandles="1" noChangeArrowheads="1" noChangeShapeType="1" noTextEdit="1"/>
                </p:cNvSpPr>
                <p:nvPr/>
              </p:nvSpPr>
              <p:spPr>
                <a:xfrm>
                  <a:off x="5345876" y="4359979"/>
                  <a:ext cx="397032" cy="369332"/>
                </a:xfrm>
                <a:prstGeom prst="rect">
                  <a:avLst/>
                </a:prstGeom>
                <a:blipFill>
                  <a:blip r:embed="rId6"/>
                  <a:stretch>
                    <a:fillRect l="-3030" b="-13333"/>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9580D2FA-5421-33F3-6173-C695B97E47BF}"/>
                </a:ext>
              </a:extLst>
            </p:cNvPr>
            <p:cNvSpPr/>
            <p:nvPr/>
          </p:nvSpPr>
          <p:spPr>
            <a:xfrm>
              <a:off x="4606245" y="5399128"/>
              <a:ext cx="1876294" cy="646331"/>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characterization</a:t>
              </a:r>
            </a:p>
          </p:txBody>
        </p:sp>
        <p:sp>
          <p:nvSpPr>
            <p:cNvPr id="83" name="Rectangle 82">
              <a:extLst>
                <a:ext uri="{FF2B5EF4-FFF2-40B4-BE49-F238E27FC236}">
                  <a16:creationId xmlns:a16="http://schemas.microsoft.com/office/drawing/2014/main" id="{816025E1-2972-3224-0414-94AA1EC8E5AF}"/>
                </a:ext>
              </a:extLst>
            </p:cNvPr>
            <p:cNvSpPr/>
            <p:nvPr/>
          </p:nvSpPr>
          <p:spPr>
            <a:xfrm>
              <a:off x="7940085" y="-91102"/>
              <a:ext cx="1876294" cy="646331"/>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reconstruction</a:t>
              </a:r>
            </a:p>
          </p:txBody>
        </p:sp>
        <p:sp>
          <p:nvSpPr>
            <p:cNvPr id="84" name="Rectangle 83">
              <a:extLst>
                <a:ext uri="{FF2B5EF4-FFF2-40B4-BE49-F238E27FC236}">
                  <a16:creationId xmlns:a16="http://schemas.microsoft.com/office/drawing/2014/main" id="{C459A3EE-8DED-3A2E-E964-AD2B97E235CB}"/>
                </a:ext>
              </a:extLst>
            </p:cNvPr>
            <p:cNvSpPr/>
            <p:nvPr/>
          </p:nvSpPr>
          <p:spPr>
            <a:xfrm>
              <a:off x="2699370" y="7012931"/>
              <a:ext cx="5616586" cy="369332"/>
            </a:xfrm>
            <a:prstGeom prst="rect">
              <a:avLst/>
            </a:prstGeom>
          </p:spPr>
          <p:txBody>
            <a:bodyPr wrap="square">
              <a:spAutoFit/>
            </a:bodyPr>
            <a:lstStyle/>
            <a:p>
              <a:pPr algn="ctr"/>
              <a:r>
                <a:rPr lang="en-US" dirty="0">
                  <a:latin typeface="Helvetica" panose="020B0604020202020204" pitchFamily="34" charset="0"/>
                </a:rPr>
                <a:t>Metrics: Reconstruction capability, data compression</a:t>
              </a:r>
            </a:p>
          </p:txBody>
        </p:sp>
        <p:grpSp>
          <p:nvGrpSpPr>
            <p:cNvPr id="16" name="Group 15">
              <a:extLst>
                <a:ext uri="{FF2B5EF4-FFF2-40B4-BE49-F238E27FC236}">
                  <a16:creationId xmlns:a16="http://schemas.microsoft.com/office/drawing/2014/main" id="{728357B4-1872-D0E5-0ADE-4D78E57430C0}"/>
                </a:ext>
              </a:extLst>
            </p:cNvPr>
            <p:cNvGrpSpPr/>
            <p:nvPr/>
          </p:nvGrpSpPr>
          <p:grpSpPr>
            <a:xfrm>
              <a:off x="991335" y="498040"/>
              <a:ext cx="2346158" cy="6220327"/>
              <a:chOff x="991335" y="498040"/>
              <a:chExt cx="2346158" cy="6220327"/>
            </a:xfrm>
          </p:grpSpPr>
          <p:pic>
            <p:nvPicPr>
              <p:cNvPr id="2" name="Picture 1">
                <a:extLst>
                  <a:ext uri="{FF2B5EF4-FFF2-40B4-BE49-F238E27FC236}">
                    <a16:creationId xmlns:a16="http://schemas.microsoft.com/office/drawing/2014/main" id="{E381999A-6AFE-358D-2865-1FBCDC48FA75}"/>
                  </a:ext>
                </a:extLst>
              </p:cNvPr>
              <p:cNvPicPr>
                <a:picLocks noChangeAspect="1"/>
              </p:cNvPicPr>
              <p:nvPr/>
            </p:nvPicPr>
            <p:blipFill>
              <a:blip r:embed="rId7"/>
              <a:stretch>
                <a:fillRect/>
              </a:stretch>
            </p:blipFill>
            <p:spPr>
              <a:xfrm>
                <a:off x="1106419" y="803015"/>
                <a:ext cx="1297621" cy="1292003"/>
              </a:xfrm>
              <a:prstGeom prst="rect">
                <a:avLst/>
              </a:prstGeom>
            </p:spPr>
          </p:pic>
          <p:pic>
            <p:nvPicPr>
              <p:cNvPr id="20" name="Picture 19">
                <a:extLst>
                  <a:ext uri="{FF2B5EF4-FFF2-40B4-BE49-F238E27FC236}">
                    <a16:creationId xmlns:a16="http://schemas.microsoft.com/office/drawing/2014/main" id="{3F4A8AE9-60C8-4707-F760-14D7B40355E9}"/>
                  </a:ext>
                </a:extLst>
              </p:cNvPr>
              <p:cNvPicPr>
                <a:picLocks noChangeAspect="1"/>
              </p:cNvPicPr>
              <p:nvPr/>
            </p:nvPicPr>
            <p:blipFill>
              <a:blip r:embed="rId8"/>
              <a:stretch>
                <a:fillRect/>
              </a:stretch>
            </p:blipFill>
            <p:spPr>
              <a:xfrm>
                <a:off x="1412973" y="1033418"/>
                <a:ext cx="1286397" cy="1292003"/>
              </a:xfrm>
              <a:prstGeom prst="rect">
                <a:avLst/>
              </a:prstGeom>
            </p:spPr>
          </p:pic>
          <p:pic>
            <p:nvPicPr>
              <p:cNvPr id="21" name="Picture 20">
                <a:extLst>
                  <a:ext uri="{FF2B5EF4-FFF2-40B4-BE49-F238E27FC236}">
                    <a16:creationId xmlns:a16="http://schemas.microsoft.com/office/drawing/2014/main" id="{227AE0B9-4AD8-EB3C-8293-9E5256E8BA2C}"/>
                  </a:ext>
                </a:extLst>
              </p:cNvPr>
              <p:cNvPicPr>
                <a:picLocks noChangeAspect="1"/>
              </p:cNvPicPr>
              <p:nvPr/>
            </p:nvPicPr>
            <p:blipFill>
              <a:blip r:embed="rId9"/>
              <a:stretch>
                <a:fillRect/>
              </a:stretch>
            </p:blipFill>
            <p:spPr>
              <a:xfrm>
                <a:off x="1756631" y="1263821"/>
                <a:ext cx="1294817" cy="1292003"/>
              </a:xfrm>
              <a:prstGeom prst="rect">
                <a:avLst/>
              </a:prstGeom>
            </p:spPr>
          </p:pic>
          <p:sp>
            <p:nvSpPr>
              <p:cNvPr id="27" name="Rectangle 26">
                <a:extLst>
                  <a:ext uri="{FF2B5EF4-FFF2-40B4-BE49-F238E27FC236}">
                    <a16:creationId xmlns:a16="http://schemas.microsoft.com/office/drawing/2014/main" id="{2A42E28D-4100-CC79-8976-C7F6AD053D81}"/>
                  </a:ext>
                </a:extLst>
              </p:cNvPr>
              <p:cNvSpPr/>
              <p:nvPr/>
            </p:nvSpPr>
            <p:spPr>
              <a:xfrm>
                <a:off x="1753828" y="126382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EE77841-FC0B-98EC-4A38-B95D046275F0}"/>
                  </a:ext>
                </a:extLst>
              </p:cNvPr>
              <p:cNvSpPr/>
              <p:nvPr/>
            </p:nvSpPr>
            <p:spPr>
              <a:xfrm>
                <a:off x="1447275" y="1033417"/>
                <a:ext cx="1252095"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10AE78E-FEB2-4FEF-18DC-75058F4255C8}"/>
                  </a:ext>
                </a:extLst>
              </p:cNvPr>
              <p:cNvSpPr/>
              <p:nvPr/>
            </p:nvSpPr>
            <p:spPr>
              <a:xfrm>
                <a:off x="1124524" y="803015"/>
                <a:ext cx="1286397"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962C5162-8337-3DAB-B8DA-F735A860168F}"/>
                  </a:ext>
                </a:extLst>
              </p:cNvPr>
              <p:cNvPicPr>
                <a:picLocks noChangeAspect="1"/>
              </p:cNvPicPr>
              <p:nvPr/>
            </p:nvPicPr>
            <p:blipFill rotWithShape="1">
              <a:blip r:embed="rId10"/>
              <a:srcRect l="-186" r="2023"/>
              <a:stretch/>
            </p:blipFill>
            <p:spPr>
              <a:xfrm>
                <a:off x="1149000" y="4764877"/>
                <a:ext cx="1287709" cy="1292003"/>
              </a:xfrm>
              <a:prstGeom prst="rect">
                <a:avLst/>
              </a:prstGeom>
            </p:spPr>
          </p:pic>
          <p:pic>
            <p:nvPicPr>
              <p:cNvPr id="37" name="Picture 36">
                <a:extLst>
                  <a:ext uri="{FF2B5EF4-FFF2-40B4-BE49-F238E27FC236}">
                    <a16:creationId xmlns:a16="http://schemas.microsoft.com/office/drawing/2014/main" id="{B92164E8-70B9-6F8C-A044-8FB14011F29A}"/>
                  </a:ext>
                </a:extLst>
              </p:cNvPr>
              <p:cNvPicPr>
                <a:picLocks noChangeAspect="1"/>
              </p:cNvPicPr>
              <p:nvPr/>
            </p:nvPicPr>
            <p:blipFill>
              <a:blip r:embed="rId11"/>
              <a:stretch>
                <a:fillRect/>
              </a:stretch>
            </p:blipFill>
            <p:spPr>
              <a:xfrm>
                <a:off x="1412973" y="4930795"/>
                <a:ext cx="1303488" cy="1292003"/>
              </a:xfrm>
              <a:prstGeom prst="rect">
                <a:avLst/>
              </a:prstGeom>
            </p:spPr>
          </p:pic>
          <p:pic>
            <p:nvPicPr>
              <p:cNvPr id="39" name="Picture 38">
                <a:extLst>
                  <a:ext uri="{FF2B5EF4-FFF2-40B4-BE49-F238E27FC236}">
                    <a16:creationId xmlns:a16="http://schemas.microsoft.com/office/drawing/2014/main" id="{048D5D76-6141-DF7C-6896-4D88B2263DBA}"/>
                  </a:ext>
                </a:extLst>
              </p:cNvPr>
              <p:cNvPicPr>
                <a:picLocks noChangeAspect="1"/>
              </p:cNvPicPr>
              <p:nvPr/>
            </p:nvPicPr>
            <p:blipFill>
              <a:blip r:embed="rId12"/>
              <a:stretch>
                <a:fillRect/>
              </a:stretch>
            </p:blipFill>
            <p:spPr>
              <a:xfrm>
                <a:off x="1747961" y="5178580"/>
                <a:ext cx="1303487" cy="1292003"/>
              </a:xfrm>
              <a:prstGeom prst="rect">
                <a:avLst/>
              </a:prstGeom>
            </p:spPr>
          </p:pic>
          <p:sp>
            <p:nvSpPr>
              <p:cNvPr id="40" name="Rectangle 39">
                <a:extLst>
                  <a:ext uri="{FF2B5EF4-FFF2-40B4-BE49-F238E27FC236}">
                    <a16:creationId xmlns:a16="http://schemas.microsoft.com/office/drawing/2014/main" id="{73C0F606-0A0F-9EA3-BA5C-7EFB3A633C37}"/>
                  </a:ext>
                </a:extLst>
              </p:cNvPr>
              <p:cNvSpPr/>
              <p:nvPr/>
            </p:nvSpPr>
            <p:spPr>
              <a:xfrm>
                <a:off x="1145180" y="4752923"/>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3A7AF0-6EF5-7338-65A0-6575DB32573F}"/>
                  </a:ext>
                </a:extLst>
              </p:cNvPr>
              <p:cNvSpPr/>
              <p:nvPr/>
            </p:nvSpPr>
            <p:spPr>
              <a:xfrm>
                <a:off x="1412973" y="4930795"/>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FF77711-F489-8756-CF55-5FABE271517E}"/>
                  </a:ext>
                </a:extLst>
              </p:cNvPr>
              <p:cNvSpPr/>
              <p:nvPr/>
            </p:nvSpPr>
            <p:spPr>
              <a:xfrm>
                <a:off x="1747961" y="5178580"/>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FFE2D94-4442-8234-E84D-F433E3BEDFAD}"/>
                  </a:ext>
                </a:extLst>
              </p:cNvPr>
              <p:cNvSpPr/>
              <p:nvPr/>
            </p:nvSpPr>
            <p:spPr>
              <a:xfrm>
                <a:off x="991335" y="498040"/>
                <a:ext cx="2346158" cy="6220327"/>
              </a:xfrm>
              <a:prstGeom prst="rect">
                <a:avLst/>
              </a:prstGeom>
              <a:solidFill>
                <a:srgbClr val="FFC0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A1E1EA9-987D-53DD-B569-04C3666D60B5}"/>
                  </a:ext>
                </a:extLst>
              </p:cNvPr>
              <p:cNvGrpSpPr/>
              <p:nvPr/>
            </p:nvGrpSpPr>
            <p:grpSpPr>
              <a:xfrm>
                <a:off x="1147537" y="2791876"/>
                <a:ext cx="1290391" cy="1292004"/>
                <a:chOff x="1076271" y="3963087"/>
                <a:chExt cx="2112571" cy="2120117"/>
              </a:xfrm>
            </p:grpSpPr>
            <p:pic>
              <p:nvPicPr>
                <p:cNvPr id="3" name="Picture 2">
                  <a:extLst>
                    <a:ext uri="{FF2B5EF4-FFF2-40B4-BE49-F238E27FC236}">
                      <a16:creationId xmlns:a16="http://schemas.microsoft.com/office/drawing/2014/main" id="{206F8A5C-926C-DFA8-4174-7BA79245C5D8}"/>
                    </a:ext>
                  </a:extLst>
                </p:cNvPr>
                <p:cNvPicPr>
                  <a:picLocks noChangeAspect="1"/>
                </p:cNvPicPr>
                <p:nvPr/>
              </p:nvPicPr>
              <p:blipFill rotWithShape="1">
                <a:blip r:embed="rId13"/>
                <a:srcRect l="54466" t="26319" r="9372" b="25293"/>
                <a:stretch/>
              </p:blipFill>
              <p:spPr>
                <a:xfrm rot="10800000">
                  <a:off x="1076271" y="3963087"/>
                  <a:ext cx="2112571" cy="2120117"/>
                </a:xfrm>
                <a:prstGeom prst="rect">
                  <a:avLst/>
                </a:prstGeom>
              </p:spPr>
            </p:pic>
            <p:sp>
              <p:nvSpPr>
                <p:cNvPr id="5" name="Rectangle 4">
                  <a:extLst>
                    <a:ext uri="{FF2B5EF4-FFF2-40B4-BE49-F238E27FC236}">
                      <a16:creationId xmlns:a16="http://schemas.microsoft.com/office/drawing/2014/main" id="{A113673B-C5EA-FA91-401F-ACC3DC95F1F4}"/>
                    </a:ext>
                  </a:extLst>
                </p:cNvPr>
                <p:cNvSpPr/>
                <p:nvPr/>
              </p:nvSpPr>
              <p:spPr>
                <a:xfrm>
                  <a:off x="1139181" y="4006518"/>
                  <a:ext cx="1984159" cy="1433543"/>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33DB7603-0ABD-269E-B2C5-3ED6F5848458}"/>
                  </a:ext>
                </a:extLst>
              </p:cNvPr>
              <p:cNvSpPr/>
              <p:nvPr/>
            </p:nvSpPr>
            <p:spPr>
              <a:xfrm>
                <a:off x="1772639" y="316676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CD658E-EF8B-7A6F-BB81-AAD5236AEABF}"/>
                  </a:ext>
                </a:extLst>
              </p:cNvPr>
              <p:cNvSpPr/>
              <p:nvPr/>
            </p:nvSpPr>
            <p:spPr>
              <a:xfrm>
                <a:off x="1455649" y="2977955"/>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5D3A48-2505-61D3-965B-DA15CEC6D49B}"/>
                  </a:ext>
                </a:extLst>
              </p:cNvPr>
              <p:cNvSpPr/>
              <p:nvPr/>
            </p:nvSpPr>
            <p:spPr>
              <a:xfrm>
                <a:off x="1143185" y="278691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0BF8FF7-F12B-5D88-34CA-4DC049ACF086}"/>
                  </a:ext>
                </a:extLst>
              </p:cNvPr>
              <p:cNvGrpSpPr/>
              <p:nvPr/>
            </p:nvGrpSpPr>
            <p:grpSpPr>
              <a:xfrm>
                <a:off x="1467855" y="2983415"/>
                <a:ext cx="1272879" cy="1277427"/>
                <a:chOff x="3513164" y="3950727"/>
                <a:chExt cx="2112570" cy="2120117"/>
              </a:xfrm>
            </p:grpSpPr>
            <p:pic>
              <p:nvPicPr>
                <p:cNvPr id="10" name="Picture 9">
                  <a:extLst>
                    <a:ext uri="{FF2B5EF4-FFF2-40B4-BE49-F238E27FC236}">
                      <a16:creationId xmlns:a16="http://schemas.microsoft.com/office/drawing/2014/main" id="{2728529C-D0BB-1FE8-ABE8-0677B460C155}"/>
                    </a:ext>
                  </a:extLst>
                </p:cNvPr>
                <p:cNvPicPr>
                  <a:picLocks noChangeAspect="1"/>
                </p:cNvPicPr>
                <p:nvPr/>
              </p:nvPicPr>
              <p:blipFill rotWithShape="1">
                <a:blip r:embed="rId14"/>
                <a:srcRect l="54509" t="26522" r="9330" b="25090"/>
                <a:stretch/>
              </p:blipFill>
              <p:spPr>
                <a:xfrm rot="10800000">
                  <a:off x="3513164" y="3950727"/>
                  <a:ext cx="2112570" cy="2120117"/>
                </a:xfrm>
                <a:prstGeom prst="rect">
                  <a:avLst/>
                </a:prstGeom>
              </p:spPr>
            </p:pic>
            <p:sp>
              <p:nvSpPr>
                <p:cNvPr id="11" name="Rectangle 10">
                  <a:extLst>
                    <a:ext uri="{FF2B5EF4-FFF2-40B4-BE49-F238E27FC236}">
                      <a16:creationId xmlns:a16="http://schemas.microsoft.com/office/drawing/2014/main" id="{5370085F-DEFE-73BB-6383-69130CCAB79E}"/>
                    </a:ext>
                  </a:extLst>
                </p:cNvPr>
                <p:cNvSpPr/>
                <p:nvPr/>
              </p:nvSpPr>
              <p:spPr>
                <a:xfrm>
                  <a:off x="3577368" y="4005902"/>
                  <a:ext cx="1984159" cy="1087944"/>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0947D86-4E9F-D2CB-1578-0F28C140F101}"/>
                  </a:ext>
                </a:extLst>
              </p:cNvPr>
              <p:cNvGrpSpPr/>
              <p:nvPr/>
            </p:nvGrpSpPr>
            <p:grpSpPr>
              <a:xfrm>
                <a:off x="1780442" y="3172209"/>
                <a:ext cx="1318354" cy="1292003"/>
                <a:chOff x="8374690" y="3996070"/>
                <a:chExt cx="2075012" cy="2033538"/>
              </a:xfrm>
            </p:grpSpPr>
            <p:pic>
              <p:nvPicPr>
                <p:cNvPr id="13" name="Picture 12">
                  <a:extLst>
                    <a:ext uri="{FF2B5EF4-FFF2-40B4-BE49-F238E27FC236}">
                      <a16:creationId xmlns:a16="http://schemas.microsoft.com/office/drawing/2014/main" id="{AFB15114-458D-6CC4-C3F5-04E13752A9E1}"/>
                    </a:ext>
                  </a:extLst>
                </p:cNvPr>
                <p:cNvPicPr>
                  <a:picLocks noChangeAspect="1"/>
                </p:cNvPicPr>
                <p:nvPr/>
              </p:nvPicPr>
              <p:blipFill rotWithShape="1">
                <a:blip r:embed="rId15"/>
                <a:srcRect l="54280" t="26707" r="9558" b="26042"/>
                <a:stretch/>
              </p:blipFill>
              <p:spPr>
                <a:xfrm rot="10800000">
                  <a:off x="8374690" y="3996070"/>
                  <a:ext cx="2075012" cy="2033538"/>
                </a:xfrm>
                <a:prstGeom prst="rect">
                  <a:avLst/>
                </a:prstGeom>
              </p:spPr>
            </p:pic>
            <p:sp>
              <p:nvSpPr>
                <p:cNvPr id="14" name="Rectangle 13">
                  <a:extLst>
                    <a:ext uri="{FF2B5EF4-FFF2-40B4-BE49-F238E27FC236}">
                      <a16:creationId xmlns:a16="http://schemas.microsoft.com/office/drawing/2014/main" id="{C212864F-236F-FBB0-2691-E8E68447A3F2}"/>
                    </a:ext>
                  </a:extLst>
                </p:cNvPr>
                <p:cNvSpPr/>
                <p:nvPr/>
              </p:nvSpPr>
              <p:spPr>
                <a:xfrm>
                  <a:off x="8414244" y="4016716"/>
                  <a:ext cx="1977310" cy="203146"/>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a:extLst>
                <a:ext uri="{FF2B5EF4-FFF2-40B4-BE49-F238E27FC236}">
                  <a16:creationId xmlns:a16="http://schemas.microsoft.com/office/drawing/2014/main" id="{58B4F478-D2D9-34D0-2FA3-5F32453B7C88}"/>
                </a:ext>
              </a:extLst>
            </p:cNvPr>
            <p:cNvGrpSpPr/>
            <p:nvPr/>
          </p:nvGrpSpPr>
          <p:grpSpPr>
            <a:xfrm>
              <a:off x="7708215" y="511964"/>
              <a:ext cx="2346158" cy="6220327"/>
              <a:chOff x="991335" y="498040"/>
              <a:chExt cx="2346158" cy="6220327"/>
            </a:xfrm>
          </p:grpSpPr>
          <p:pic>
            <p:nvPicPr>
              <p:cNvPr id="18" name="Picture 17">
                <a:extLst>
                  <a:ext uri="{FF2B5EF4-FFF2-40B4-BE49-F238E27FC236}">
                    <a16:creationId xmlns:a16="http://schemas.microsoft.com/office/drawing/2014/main" id="{4A176C27-5101-9561-CF76-F4951E4EAF61}"/>
                  </a:ext>
                </a:extLst>
              </p:cNvPr>
              <p:cNvPicPr>
                <a:picLocks noChangeAspect="1"/>
              </p:cNvPicPr>
              <p:nvPr/>
            </p:nvPicPr>
            <p:blipFill>
              <a:blip r:embed="rId7"/>
              <a:stretch>
                <a:fillRect/>
              </a:stretch>
            </p:blipFill>
            <p:spPr>
              <a:xfrm>
                <a:off x="1106419" y="803015"/>
                <a:ext cx="1297621" cy="1292003"/>
              </a:xfrm>
              <a:prstGeom prst="rect">
                <a:avLst/>
              </a:prstGeom>
            </p:spPr>
          </p:pic>
          <p:pic>
            <p:nvPicPr>
              <p:cNvPr id="19" name="Picture 18">
                <a:extLst>
                  <a:ext uri="{FF2B5EF4-FFF2-40B4-BE49-F238E27FC236}">
                    <a16:creationId xmlns:a16="http://schemas.microsoft.com/office/drawing/2014/main" id="{A9D5AAD4-A9E4-5018-1ACE-A7C6E278B63F}"/>
                  </a:ext>
                </a:extLst>
              </p:cNvPr>
              <p:cNvPicPr>
                <a:picLocks noChangeAspect="1"/>
              </p:cNvPicPr>
              <p:nvPr/>
            </p:nvPicPr>
            <p:blipFill>
              <a:blip r:embed="rId8"/>
              <a:stretch>
                <a:fillRect/>
              </a:stretch>
            </p:blipFill>
            <p:spPr>
              <a:xfrm>
                <a:off x="1412973" y="1033418"/>
                <a:ext cx="1286397" cy="1292003"/>
              </a:xfrm>
              <a:prstGeom prst="rect">
                <a:avLst/>
              </a:prstGeom>
            </p:spPr>
          </p:pic>
          <p:pic>
            <p:nvPicPr>
              <p:cNvPr id="22" name="Picture 21">
                <a:extLst>
                  <a:ext uri="{FF2B5EF4-FFF2-40B4-BE49-F238E27FC236}">
                    <a16:creationId xmlns:a16="http://schemas.microsoft.com/office/drawing/2014/main" id="{9E0A8287-A456-388E-37B3-E4B479EDBDAA}"/>
                  </a:ext>
                </a:extLst>
              </p:cNvPr>
              <p:cNvPicPr>
                <a:picLocks noChangeAspect="1"/>
              </p:cNvPicPr>
              <p:nvPr/>
            </p:nvPicPr>
            <p:blipFill>
              <a:blip r:embed="rId9"/>
              <a:stretch>
                <a:fillRect/>
              </a:stretch>
            </p:blipFill>
            <p:spPr>
              <a:xfrm>
                <a:off x="1756631" y="1263821"/>
                <a:ext cx="1294817" cy="1292003"/>
              </a:xfrm>
              <a:prstGeom prst="rect">
                <a:avLst/>
              </a:prstGeom>
            </p:spPr>
          </p:pic>
          <p:sp>
            <p:nvSpPr>
              <p:cNvPr id="23" name="Rectangle 22">
                <a:extLst>
                  <a:ext uri="{FF2B5EF4-FFF2-40B4-BE49-F238E27FC236}">
                    <a16:creationId xmlns:a16="http://schemas.microsoft.com/office/drawing/2014/main" id="{ABF23F89-92DA-BDAF-ED63-035292EB1772}"/>
                  </a:ext>
                </a:extLst>
              </p:cNvPr>
              <p:cNvSpPr/>
              <p:nvPr/>
            </p:nvSpPr>
            <p:spPr>
              <a:xfrm>
                <a:off x="1753828" y="126382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DADD61-6277-DED9-070A-8FF1FB5F1EF2}"/>
                  </a:ext>
                </a:extLst>
              </p:cNvPr>
              <p:cNvSpPr/>
              <p:nvPr/>
            </p:nvSpPr>
            <p:spPr>
              <a:xfrm>
                <a:off x="1447275" y="1033417"/>
                <a:ext cx="1252095"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0E248F-4CE4-5E7F-94A1-21263078D731}"/>
                  </a:ext>
                </a:extLst>
              </p:cNvPr>
              <p:cNvSpPr/>
              <p:nvPr/>
            </p:nvSpPr>
            <p:spPr>
              <a:xfrm>
                <a:off x="1124524" y="803015"/>
                <a:ext cx="1286397"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CDC9E99-6EF1-3CA8-66C3-076CFFF232F6}"/>
                  </a:ext>
                </a:extLst>
              </p:cNvPr>
              <p:cNvPicPr>
                <a:picLocks noChangeAspect="1"/>
              </p:cNvPicPr>
              <p:nvPr/>
            </p:nvPicPr>
            <p:blipFill rotWithShape="1">
              <a:blip r:embed="rId10"/>
              <a:srcRect l="-186" r="2023"/>
              <a:stretch/>
            </p:blipFill>
            <p:spPr>
              <a:xfrm>
                <a:off x="1149000" y="4764877"/>
                <a:ext cx="1287709" cy="1292003"/>
              </a:xfrm>
              <a:prstGeom prst="rect">
                <a:avLst/>
              </a:prstGeom>
            </p:spPr>
          </p:pic>
          <p:pic>
            <p:nvPicPr>
              <p:cNvPr id="38" name="Picture 37">
                <a:extLst>
                  <a:ext uri="{FF2B5EF4-FFF2-40B4-BE49-F238E27FC236}">
                    <a16:creationId xmlns:a16="http://schemas.microsoft.com/office/drawing/2014/main" id="{C72DAE6C-20F6-39B7-406A-DD6187BAB8D3}"/>
                  </a:ext>
                </a:extLst>
              </p:cNvPr>
              <p:cNvPicPr>
                <a:picLocks noChangeAspect="1"/>
              </p:cNvPicPr>
              <p:nvPr/>
            </p:nvPicPr>
            <p:blipFill>
              <a:blip r:embed="rId11"/>
              <a:stretch>
                <a:fillRect/>
              </a:stretch>
            </p:blipFill>
            <p:spPr>
              <a:xfrm>
                <a:off x="1412973" y="4930795"/>
                <a:ext cx="1303488" cy="1292003"/>
              </a:xfrm>
              <a:prstGeom prst="rect">
                <a:avLst/>
              </a:prstGeom>
            </p:spPr>
          </p:pic>
          <p:pic>
            <p:nvPicPr>
              <p:cNvPr id="64" name="Picture 63">
                <a:extLst>
                  <a:ext uri="{FF2B5EF4-FFF2-40B4-BE49-F238E27FC236}">
                    <a16:creationId xmlns:a16="http://schemas.microsoft.com/office/drawing/2014/main" id="{A9F8D924-DFB6-5B95-6F9D-213046A05E93}"/>
                  </a:ext>
                </a:extLst>
              </p:cNvPr>
              <p:cNvPicPr>
                <a:picLocks noChangeAspect="1"/>
              </p:cNvPicPr>
              <p:nvPr/>
            </p:nvPicPr>
            <p:blipFill>
              <a:blip r:embed="rId12"/>
              <a:stretch>
                <a:fillRect/>
              </a:stretch>
            </p:blipFill>
            <p:spPr>
              <a:xfrm>
                <a:off x="1747961" y="5178580"/>
                <a:ext cx="1303487" cy="1292003"/>
              </a:xfrm>
              <a:prstGeom prst="rect">
                <a:avLst/>
              </a:prstGeom>
            </p:spPr>
          </p:pic>
          <p:sp>
            <p:nvSpPr>
              <p:cNvPr id="67" name="Rectangle 66">
                <a:extLst>
                  <a:ext uri="{FF2B5EF4-FFF2-40B4-BE49-F238E27FC236}">
                    <a16:creationId xmlns:a16="http://schemas.microsoft.com/office/drawing/2014/main" id="{91F4FF59-FCC5-DD5E-4D76-F2AF642C1A84}"/>
                  </a:ext>
                </a:extLst>
              </p:cNvPr>
              <p:cNvSpPr/>
              <p:nvPr/>
            </p:nvSpPr>
            <p:spPr>
              <a:xfrm>
                <a:off x="1145180" y="4752923"/>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CE2C0B3-D336-98B4-EC94-838A71267458}"/>
                  </a:ext>
                </a:extLst>
              </p:cNvPr>
              <p:cNvSpPr/>
              <p:nvPr/>
            </p:nvSpPr>
            <p:spPr>
              <a:xfrm>
                <a:off x="1412973" y="4930795"/>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8B64A95-BB2C-606D-EC80-6126AD4BBEA9}"/>
                  </a:ext>
                </a:extLst>
              </p:cNvPr>
              <p:cNvSpPr/>
              <p:nvPr/>
            </p:nvSpPr>
            <p:spPr>
              <a:xfrm>
                <a:off x="1747961" y="5178580"/>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66EA23F-8DFE-6CE3-3D24-E83FBAFD93CA}"/>
                  </a:ext>
                </a:extLst>
              </p:cNvPr>
              <p:cNvSpPr/>
              <p:nvPr/>
            </p:nvSpPr>
            <p:spPr>
              <a:xfrm>
                <a:off x="991335" y="498040"/>
                <a:ext cx="2346158" cy="6220327"/>
              </a:xfrm>
              <a:prstGeom prst="rect">
                <a:avLst/>
              </a:prstGeom>
              <a:solidFill>
                <a:srgbClr val="FFC0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7508302-9F62-8BAE-AAEB-7B9AC0B0E18E}"/>
                  </a:ext>
                </a:extLst>
              </p:cNvPr>
              <p:cNvGrpSpPr/>
              <p:nvPr/>
            </p:nvGrpSpPr>
            <p:grpSpPr>
              <a:xfrm>
                <a:off x="1147537" y="2791876"/>
                <a:ext cx="1290391" cy="1292004"/>
                <a:chOff x="1076271" y="3963087"/>
                <a:chExt cx="2112571" cy="2120117"/>
              </a:xfrm>
            </p:grpSpPr>
            <p:pic>
              <p:nvPicPr>
                <p:cNvPr id="92" name="Picture 91">
                  <a:extLst>
                    <a:ext uri="{FF2B5EF4-FFF2-40B4-BE49-F238E27FC236}">
                      <a16:creationId xmlns:a16="http://schemas.microsoft.com/office/drawing/2014/main" id="{02016E60-B44C-4965-1915-871E54047D89}"/>
                    </a:ext>
                  </a:extLst>
                </p:cNvPr>
                <p:cNvPicPr>
                  <a:picLocks noChangeAspect="1"/>
                </p:cNvPicPr>
                <p:nvPr/>
              </p:nvPicPr>
              <p:blipFill rotWithShape="1">
                <a:blip r:embed="rId13"/>
                <a:srcRect l="54466" t="26319" r="9372" b="25293"/>
                <a:stretch/>
              </p:blipFill>
              <p:spPr>
                <a:xfrm rot="10800000">
                  <a:off x="1076271" y="3963087"/>
                  <a:ext cx="2112571" cy="2120117"/>
                </a:xfrm>
                <a:prstGeom prst="rect">
                  <a:avLst/>
                </a:prstGeom>
              </p:spPr>
            </p:pic>
            <p:sp>
              <p:nvSpPr>
                <p:cNvPr id="93" name="Rectangle 92">
                  <a:extLst>
                    <a:ext uri="{FF2B5EF4-FFF2-40B4-BE49-F238E27FC236}">
                      <a16:creationId xmlns:a16="http://schemas.microsoft.com/office/drawing/2014/main" id="{3BAE26BA-A8AD-6EAE-28AF-1FBE8202E1A0}"/>
                    </a:ext>
                  </a:extLst>
                </p:cNvPr>
                <p:cNvSpPr/>
                <p:nvPr/>
              </p:nvSpPr>
              <p:spPr>
                <a:xfrm>
                  <a:off x="1139181" y="4006518"/>
                  <a:ext cx="1984159" cy="1433543"/>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Rectangle 75">
                <a:extLst>
                  <a:ext uri="{FF2B5EF4-FFF2-40B4-BE49-F238E27FC236}">
                    <a16:creationId xmlns:a16="http://schemas.microsoft.com/office/drawing/2014/main" id="{9137C9F3-4E92-E9C4-E7A9-6542DC35C0BA}"/>
                  </a:ext>
                </a:extLst>
              </p:cNvPr>
              <p:cNvSpPr/>
              <p:nvPr/>
            </p:nvSpPr>
            <p:spPr>
              <a:xfrm>
                <a:off x="1772639" y="316676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D5B0762-358D-EAEF-B3E8-2591B8B4E436}"/>
                  </a:ext>
                </a:extLst>
              </p:cNvPr>
              <p:cNvSpPr/>
              <p:nvPr/>
            </p:nvSpPr>
            <p:spPr>
              <a:xfrm>
                <a:off x="1455649" y="2977955"/>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8DA4B4F-0FDF-8AFF-D558-A0190447C07D}"/>
                  </a:ext>
                </a:extLst>
              </p:cNvPr>
              <p:cNvSpPr/>
              <p:nvPr/>
            </p:nvSpPr>
            <p:spPr>
              <a:xfrm>
                <a:off x="1143185" y="278691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6C5367CB-5D3E-B40F-3D06-6B438F835ED0}"/>
                  </a:ext>
                </a:extLst>
              </p:cNvPr>
              <p:cNvGrpSpPr/>
              <p:nvPr/>
            </p:nvGrpSpPr>
            <p:grpSpPr>
              <a:xfrm>
                <a:off x="1467855" y="2983415"/>
                <a:ext cx="1272879" cy="1277427"/>
                <a:chOff x="3513164" y="3950727"/>
                <a:chExt cx="2112570" cy="2120117"/>
              </a:xfrm>
            </p:grpSpPr>
            <p:pic>
              <p:nvPicPr>
                <p:cNvPr id="90" name="Picture 89">
                  <a:extLst>
                    <a:ext uri="{FF2B5EF4-FFF2-40B4-BE49-F238E27FC236}">
                      <a16:creationId xmlns:a16="http://schemas.microsoft.com/office/drawing/2014/main" id="{AE7367FC-5397-B70C-52B8-0B3430CAB611}"/>
                    </a:ext>
                  </a:extLst>
                </p:cNvPr>
                <p:cNvPicPr>
                  <a:picLocks noChangeAspect="1"/>
                </p:cNvPicPr>
                <p:nvPr/>
              </p:nvPicPr>
              <p:blipFill rotWithShape="1">
                <a:blip r:embed="rId14"/>
                <a:srcRect l="54509" t="26522" r="9330" b="25090"/>
                <a:stretch/>
              </p:blipFill>
              <p:spPr>
                <a:xfrm rot="10800000">
                  <a:off x="3513164" y="3950727"/>
                  <a:ext cx="2112570" cy="2120117"/>
                </a:xfrm>
                <a:prstGeom prst="rect">
                  <a:avLst/>
                </a:prstGeom>
              </p:spPr>
            </p:pic>
            <p:sp>
              <p:nvSpPr>
                <p:cNvPr id="91" name="Rectangle 90">
                  <a:extLst>
                    <a:ext uri="{FF2B5EF4-FFF2-40B4-BE49-F238E27FC236}">
                      <a16:creationId xmlns:a16="http://schemas.microsoft.com/office/drawing/2014/main" id="{F735CC53-612F-06A7-9167-7F1D8B560C60}"/>
                    </a:ext>
                  </a:extLst>
                </p:cNvPr>
                <p:cNvSpPr/>
                <p:nvPr/>
              </p:nvSpPr>
              <p:spPr>
                <a:xfrm>
                  <a:off x="3577368" y="4005902"/>
                  <a:ext cx="1984159" cy="1087944"/>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D3659AA2-2438-3C61-FE2D-BA11BC778938}"/>
                  </a:ext>
                </a:extLst>
              </p:cNvPr>
              <p:cNvGrpSpPr/>
              <p:nvPr/>
            </p:nvGrpSpPr>
            <p:grpSpPr>
              <a:xfrm>
                <a:off x="1780442" y="3172209"/>
                <a:ext cx="1318354" cy="1292003"/>
                <a:chOff x="8374690" y="3996070"/>
                <a:chExt cx="2075012" cy="2033538"/>
              </a:xfrm>
            </p:grpSpPr>
            <p:pic>
              <p:nvPicPr>
                <p:cNvPr id="88" name="Picture 87">
                  <a:extLst>
                    <a:ext uri="{FF2B5EF4-FFF2-40B4-BE49-F238E27FC236}">
                      <a16:creationId xmlns:a16="http://schemas.microsoft.com/office/drawing/2014/main" id="{F7DC9600-A806-2BD0-93AF-E23F45E9BA4E}"/>
                    </a:ext>
                  </a:extLst>
                </p:cNvPr>
                <p:cNvPicPr>
                  <a:picLocks noChangeAspect="1"/>
                </p:cNvPicPr>
                <p:nvPr/>
              </p:nvPicPr>
              <p:blipFill rotWithShape="1">
                <a:blip r:embed="rId15"/>
                <a:srcRect l="54280" t="26707" r="9558" b="26042"/>
                <a:stretch/>
              </p:blipFill>
              <p:spPr>
                <a:xfrm rot="10800000">
                  <a:off x="8374690" y="3996070"/>
                  <a:ext cx="2075012" cy="2033538"/>
                </a:xfrm>
                <a:prstGeom prst="rect">
                  <a:avLst/>
                </a:prstGeom>
              </p:spPr>
            </p:pic>
            <p:sp>
              <p:nvSpPr>
                <p:cNvPr id="89" name="Rectangle 88">
                  <a:extLst>
                    <a:ext uri="{FF2B5EF4-FFF2-40B4-BE49-F238E27FC236}">
                      <a16:creationId xmlns:a16="http://schemas.microsoft.com/office/drawing/2014/main" id="{B91C2730-9A81-CA23-CA23-69193D9D30E9}"/>
                    </a:ext>
                  </a:extLst>
                </p:cNvPr>
                <p:cNvSpPr/>
                <p:nvPr/>
              </p:nvSpPr>
              <p:spPr>
                <a:xfrm>
                  <a:off x="8414244" y="4016716"/>
                  <a:ext cx="1977310" cy="203146"/>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219010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10</a:t>
            </a:fld>
            <a:endParaRPr lang="en-US" dirty="0"/>
          </a:p>
        </p:txBody>
      </p:sp>
      <p:grpSp>
        <p:nvGrpSpPr>
          <p:cNvPr id="5" name="Group 4">
            <a:extLst>
              <a:ext uri="{FF2B5EF4-FFF2-40B4-BE49-F238E27FC236}">
                <a16:creationId xmlns:a16="http://schemas.microsoft.com/office/drawing/2014/main" id="{F0016C53-0365-B45B-0286-A6568D98C414}"/>
              </a:ext>
            </a:extLst>
          </p:cNvPr>
          <p:cNvGrpSpPr/>
          <p:nvPr/>
        </p:nvGrpSpPr>
        <p:grpSpPr>
          <a:xfrm>
            <a:off x="955155" y="-512359"/>
            <a:ext cx="10046046" cy="9327653"/>
            <a:chOff x="955155" y="-512359"/>
            <a:chExt cx="10046046" cy="9327653"/>
          </a:xfrm>
        </p:grpSpPr>
        <p:pic>
          <p:nvPicPr>
            <p:cNvPr id="6" name="Picture 5">
              <a:extLst>
                <a:ext uri="{FF2B5EF4-FFF2-40B4-BE49-F238E27FC236}">
                  <a16:creationId xmlns:a16="http://schemas.microsoft.com/office/drawing/2014/main" id="{F5761495-98D6-6074-E13E-1469F08D0F5E}"/>
                </a:ext>
              </a:extLst>
            </p:cNvPr>
            <p:cNvPicPr>
              <a:picLocks noChangeAspect="1"/>
            </p:cNvPicPr>
            <p:nvPr/>
          </p:nvPicPr>
          <p:blipFill>
            <a:blip r:embed="rId3"/>
            <a:stretch>
              <a:fillRect/>
            </a:stretch>
          </p:blipFill>
          <p:spPr>
            <a:xfrm flipV="1">
              <a:off x="1794255" y="1950720"/>
              <a:ext cx="9206946" cy="2535936"/>
            </a:xfrm>
            <a:prstGeom prst="rect">
              <a:avLst/>
            </a:prstGeom>
          </p:spPr>
        </p:pic>
        <p:pic>
          <p:nvPicPr>
            <p:cNvPr id="8" name="Picture 7">
              <a:extLst>
                <a:ext uri="{FF2B5EF4-FFF2-40B4-BE49-F238E27FC236}">
                  <a16:creationId xmlns:a16="http://schemas.microsoft.com/office/drawing/2014/main" id="{0F9D4160-BF57-5B83-5DC9-675743A0950C}"/>
                </a:ext>
              </a:extLst>
            </p:cNvPr>
            <p:cNvPicPr>
              <a:picLocks noChangeAspect="1"/>
            </p:cNvPicPr>
            <p:nvPr/>
          </p:nvPicPr>
          <p:blipFill>
            <a:blip r:embed="rId4"/>
            <a:stretch>
              <a:fillRect/>
            </a:stretch>
          </p:blipFill>
          <p:spPr>
            <a:xfrm>
              <a:off x="1794255" y="0"/>
              <a:ext cx="9187917" cy="2174240"/>
            </a:xfrm>
            <a:prstGeom prst="rect">
              <a:avLst/>
            </a:prstGeom>
          </p:spPr>
        </p:pic>
        <p:pic>
          <p:nvPicPr>
            <p:cNvPr id="10" name="Picture 9">
              <a:extLst>
                <a:ext uri="{FF2B5EF4-FFF2-40B4-BE49-F238E27FC236}">
                  <a16:creationId xmlns:a16="http://schemas.microsoft.com/office/drawing/2014/main" id="{58C92F03-7841-D3B8-C21B-FA89E4F461D1}"/>
                </a:ext>
              </a:extLst>
            </p:cNvPr>
            <p:cNvPicPr>
              <a:picLocks noChangeAspect="1"/>
            </p:cNvPicPr>
            <p:nvPr/>
          </p:nvPicPr>
          <p:blipFill>
            <a:blip r:embed="rId5"/>
            <a:stretch>
              <a:fillRect/>
            </a:stretch>
          </p:blipFill>
          <p:spPr>
            <a:xfrm>
              <a:off x="1803427" y="4292346"/>
              <a:ext cx="9169571" cy="2279142"/>
            </a:xfrm>
            <a:prstGeom prst="rect">
              <a:avLst/>
            </a:prstGeom>
          </p:spPr>
        </p:pic>
        <p:pic>
          <p:nvPicPr>
            <p:cNvPr id="12" name="Picture 11">
              <a:extLst>
                <a:ext uri="{FF2B5EF4-FFF2-40B4-BE49-F238E27FC236}">
                  <a16:creationId xmlns:a16="http://schemas.microsoft.com/office/drawing/2014/main" id="{B3FD4BC5-F2DD-4546-5A74-A7AE222E8B6D}"/>
                </a:ext>
              </a:extLst>
            </p:cNvPr>
            <p:cNvPicPr>
              <a:picLocks noChangeAspect="1"/>
            </p:cNvPicPr>
            <p:nvPr/>
          </p:nvPicPr>
          <p:blipFill>
            <a:blip r:embed="rId6"/>
            <a:stretch>
              <a:fillRect/>
            </a:stretch>
          </p:blipFill>
          <p:spPr>
            <a:xfrm>
              <a:off x="1803427" y="6571488"/>
              <a:ext cx="9169571" cy="2243806"/>
            </a:xfrm>
            <a:prstGeom prst="rect">
              <a:avLst/>
            </a:prstGeom>
          </p:spPr>
        </p:pic>
        <p:sp>
          <p:nvSpPr>
            <p:cNvPr id="14" name="Content Placeholder 2">
              <a:extLst>
                <a:ext uri="{FF2B5EF4-FFF2-40B4-BE49-F238E27FC236}">
                  <a16:creationId xmlns:a16="http://schemas.microsoft.com/office/drawing/2014/main" id="{7C032259-784B-50BC-FBC1-730FD29C6973}"/>
                </a:ext>
              </a:extLst>
            </p:cNvPr>
            <p:cNvSpPr txBox="1">
              <a:spLocks/>
            </p:cNvSpPr>
            <p:nvPr/>
          </p:nvSpPr>
          <p:spPr>
            <a:xfrm>
              <a:off x="955157" y="825181"/>
              <a:ext cx="509341"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(a)</a:t>
              </a:r>
            </a:p>
          </p:txBody>
        </p:sp>
        <p:sp>
          <p:nvSpPr>
            <p:cNvPr id="16" name="Content Placeholder 2">
              <a:extLst>
                <a:ext uri="{FF2B5EF4-FFF2-40B4-BE49-F238E27FC236}">
                  <a16:creationId xmlns:a16="http://schemas.microsoft.com/office/drawing/2014/main" id="{AF036FF4-6C2D-672E-D524-39B9D44A7C9E}"/>
                </a:ext>
              </a:extLst>
            </p:cNvPr>
            <p:cNvSpPr txBox="1">
              <a:spLocks/>
            </p:cNvSpPr>
            <p:nvPr/>
          </p:nvSpPr>
          <p:spPr>
            <a:xfrm>
              <a:off x="955157" y="2883028"/>
              <a:ext cx="509341"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(b)</a:t>
              </a:r>
            </a:p>
          </p:txBody>
        </p:sp>
        <p:sp>
          <p:nvSpPr>
            <p:cNvPr id="17" name="Content Placeholder 2">
              <a:extLst>
                <a:ext uri="{FF2B5EF4-FFF2-40B4-BE49-F238E27FC236}">
                  <a16:creationId xmlns:a16="http://schemas.microsoft.com/office/drawing/2014/main" id="{751B131C-DB9E-F4E8-BE35-984699DC4684}"/>
                </a:ext>
              </a:extLst>
            </p:cNvPr>
            <p:cNvSpPr txBox="1">
              <a:spLocks/>
            </p:cNvSpPr>
            <p:nvPr/>
          </p:nvSpPr>
          <p:spPr>
            <a:xfrm>
              <a:off x="955156" y="4940875"/>
              <a:ext cx="509341"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(c)</a:t>
              </a:r>
            </a:p>
          </p:txBody>
        </p:sp>
        <p:sp>
          <p:nvSpPr>
            <p:cNvPr id="18" name="Content Placeholder 2">
              <a:extLst>
                <a:ext uri="{FF2B5EF4-FFF2-40B4-BE49-F238E27FC236}">
                  <a16:creationId xmlns:a16="http://schemas.microsoft.com/office/drawing/2014/main" id="{EE1B22BA-3332-05D3-F409-C5B2FCDEC763}"/>
                </a:ext>
              </a:extLst>
            </p:cNvPr>
            <p:cNvSpPr txBox="1">
              <a:spLocks/>
            </p:cNvSpPr>
            <p:nvPr/>
          </p:nvSpPr>
          <p:spPr>
            <a:xfrm>
              <a:off x="955155" y="7304381"/>
              <a:ext cx="509341"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(d)</a:t>
              </a:r>
            </a:p>
          </p:txBody>
        </p:sp>
        <p:sp>
          <p:nvSpPr>
            <p:cNvPr id="19" name="Content Placeholder 2">
              <a:extLst>
                <a:ext uri="{FF2B5EF4-FFF2-40B4-BE49-F238E27FC236}">
                  <a16:creationId xmlns:a16="http://schemas.microsoft.com/office/drawing/2014/main" id="{6BF8F6C5-BB5E-9DF8-517D-ACD6FDB1D3B3}"/>
                </a:ext>
              </a:extLst>
            </p:cNvPr>
            <p:cNvSpPr txBox="1">
              <a:spLocks/>
            </p:cNvSpPr>
            <p:nvPr/>
          </p:nvSpPr>
          <p:spPr>
            <a:xfrm>
              <a:off x="2107681" y="-508530"/>
              <a:ext cx="1807094"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Ground truth</a:t>
              </a:r>
            </a:p>
          </p:txBody>
        </p:sp>
        <p:sp>
          <p:nvSpPr>
            <p:cNvPr id="21" name="Content Placeholder 2">
              <a:extLst>
                <a:ext uri="{FF2B5EF4-FFF2-40B4-BE49-F238E27FC236}">
                  <a16:creationId xmlns:a16="http://schemas.microsoft.com/office/drawing/2014/main" id="{2E9B79E3-56BF-0E2A-E1BB-7617EE9A93D5}"/>
                </a:ext>
              </a:extLst>
            </p:cNvPr>
            <p:cNvSpPr txBox="1">
              <a:spLocks/>
            </p:cNvSpPr>
            <p:nvPr/>
          </p:nvSpPr>
          <p:spPr>
            <a:xfrm>
              <a:off x="4288906" y="-512357"/>
              <a:ext cx="1807094"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PCA</a:t>
              </a:r>
            </a:p>
          </p:txBody>
        </p:sp>
        <p:sp>
          <p:nvSpPr>
            <p:cNvPr id="22" name="Content Placeholder 2">
              <a:extLst>
                <a:ext uri="{FF2B5EF4-FFF2-40B4-BE49-F238E27FC236}">
                  <a16:creationId xmlns:a16="http://schemas.microsoft.com/office/drawing/2014/main" id="{294DFCD4-FC8E-0A4D-7EE5-03CC2EA76BBF}"/>
                </a:ext>
              </a:extLst>
            </p:cNvPr>
            <p:cNvSpPr txBox="1">
              <a:spLocks/>
            </p:cNvSpPr>
            <p:nvPr/>
          </p:nvSpPr>
          <p:spPr>
            <a:xfrm>
              <a:off x="6613006" y="-512358"/>
              <a:ext cx="1807094"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Autoencoder</a:t>
              </a:r>
            </a:p>
          </p:txBody>
        </p:sp>
        <p:sp>
          <p:nvSpPr>
            <p:cNvPr id="23" name="Content Placeholder 2">
              <a:extLst>
                <a:ext uri="{FF2B5EF4-FFF2-40B4-BE49-F238E27FC236}">
                  <a16:creationId xmlns:a16="http://schemas.microsoft.com/office/drawing/2014/main" id="{514C9FBD-FA23-480A-5F3A-7064D872D9E0}"/>
                </a:ext>
              </a:extLst>
            </p:cNvPr>
            <p:cNvSpPr txBox="1">
              <a:spLocks/>
            </p:cNvSpPr>
            <p:nvPr/>
          </p:nvSpPr>
          <p:spPr>
            <a:xfrm>
              <a:off x="8794231" y="-512359"/>
              <a:ext cx="1935682"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Diffusion maps</a:t>
              </a:r>
            </a:p>
          </p:txBody>
        </p:sp>
      </p:grpSp>
    </p:spTree>
    <p:extLst>
      <p:ext uri="{BB962C8B-B14F-4D97-AF65-F5344CB8AC3E}">
        <p14:creationId xmlns:p14="http://schemas.microsoft.com/office/powerpoint/2010/main" val="9053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11</a:t>
            </a:fld>
            <a:endParaRPr lang="en-US" dirty="0"/>
          </a:p>
        </p:txBody>
      </p:sp>
      <p:grpSp>
        <p:nvGrpSpPr>
          <p:cNvPr id="56" name="Group 55">
            <a:extLst>
              <a:ext uri="{FF2B5EF4-FFF2-40B4-BE49-F238E27FC236}">
                <a16:creationId xmlns:a16="http://schemas.microsoft.com/office/drawing/2014/main" id="{D45ACBC7-D29B-D13B-1111-470AF29E7C53}"/>
              </a:ext>
            </a:extLst>
          </p:cNvPr>
          <p:cNvGrpSpPr/>
          <p:nvPr/>
        </p:nvGrpSpPr>
        <p:grpSpPr>
          <a:xfrm>
            <a:off x="1394013" y="226920"/>
            <a:ext cx="10290570" cy="8617573"/>
            <a:chOff x="1625507" y="226920"/>
            <a:chExt cx="10290570" cy="8617573"/>
          </a:xfrm>
        </p:grpSpPr>
        <p:sp>
          <p:nvSpPr>
            <p:cNvPr id="3" name="Right Arrow 2">
              <a:extLst>
                <a:ext uri="{FF2B5EF4-FFF2-40B4-BE49-F238E27FC236}">
                  <a16:creationId xmlns:a16="http://schemas.microsoft.com/office/drawing/2014/main" id="{29EB16F5-12C0-9F8E-F683-50F0108FACE5}"/>
                </a:ext>
              </a:extLst>
            </p:cNvPr>
            <p:cNvSpPr/>
            <p:nvPr/>
          </p:nvSpPr>
          <p:spPr>
            <a:xfrm>
              <a:off x="2884858" y="538187"/>
              <a:ext cx="5914663" cy="254643"/>
            </a:xfrm>
            <a:prstGeom prst="rightArrow">
              <a:avLst/>
            </a:prstGeom>
            <a:solidFill>
              <a:srgbClr val="008E7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7" name="Rectangle 6">
              <a:extLst>
                <a:ext uri="{FF2B5EF4-FFF2-40B4-BE49-F238E27FC236}">
                  <a16:creationId xmlns:a16="http://schemas.microsoft.com/office/drawing/2014/main" id="{29F489F0-E79E-7F46-9209-92E69F7E8227}"/>
                </a:ext>
              </a:extLst>
            </p:cNvPr>
            <p:cNvSpPr/>
            <p:nvPr/>
          </p:nvSpPr>
          <p:spPr>
            <a:xfrm>
              <a:off x="4963133" y="226920"/>
              <a:ext cx="1758111" cy="369332"/>
            </a:xfrm>
            <a:prstGeom prst="rect">
              <a:avLst/>
            </a:prstGeom>
          </p:spPr>
          <p:txBody>
            <a:bodyPr wrap="square">
              <a:spAutoFit/>
            </a:bodyPr>
            <a:lstStyle/>
            <a:p>
              <a:r>
                <a:rPr lang="en-US" i="1" dirty="0">
                  <a:solidFill>
                    <a:srgbClr val="008E74"/>
                  </a:solidFill>
                  <a:latin typeface="Helvetica" panose="020B0604020202020204" pitchFamily="34" charset="0"/>
                </a:rPr>
                <a:t>Time evolution</a:t>
              </a:r>
            </a:p>
          </p:txBody>
        </p:sp>
        <p:sp>
          <p:nvSpPr>
            <p:cNvPr id="2" name="TextBox 1">
              <a:extLst>
                <a:ext uri="{FF2B5EF4-FFF2-40B4-BE49-F238E27FC236}">
                  <a16:creationId xmlns:a16="http://schemas.microsoft.com/office/drawing/2014/main" id="{B9CE4FB6-428C-E19F-6BCC-FAF776CB55A1}"/>
                </a:ext>
              </a:extLst>
            </p:cNvPr>
            <p:cNvSpPr txBox="1"/>
            <p:nvPr/>
          </p:nvSpPr>
          <p:spPr>
            <a:xfrm>
              <a:off x="10170217" y="1516269"/>
              <a:ext cx="1533363" cy="369332"/>
            </a:xfrm>
            <a:prstGeom prst="rect">
              <a:avLst/>
            </a:prstGeom>
            <a:noFill/>
            <a:ln>
              <a:noFill/>
            </a:ln>
          </p:spPr>
          <p:txBody>
            <a:bodyPr wrap="square" rtlCol="0">
              <a:spAutoFit/>
            </a:bodyPr>
            <a:lstStyle/>
            <a:p>
              <a:r>
                <a:rPr lang="en-US" dirty="0">
                  <a:solidFill>
                    <a:srgbClr val="008E74"/>
                  </a:solidFill>
                  <a:latin typeface="Helvetica" pitchFamily="2" charset="0"/>
                </a:rPr>
                <a:t>Ground truth</a:t>
              </a:r>
            </a:p>
          </p:txBody>
        </p:sp>
        <p:sp>
          <p:nvSpPr>
            <p:cNvPr id="20" name="TextBox 19">
              <a:extLst>
                <a:ext uri="{FF2B5EF4-FFF2-40B4-BE49-F238E27FC236}">
                  <a16:creationId xmlns:a16="http://schemas.microsoft.com/office/drawing/2014/main" id="{E579BFB7-87C7-78D9-40BD-BEC8113835FC}"/>
                </a:ext>
              </a:extLst>
            </p:cNvPr>
            <p:cNvSpPr txBox="1"/>
            <p:nvPr/>
          </p:nvSpPr>
          <p:spPr>
            <a:xfrm>
              <a:off x="10063968" y="3383434"/>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PCA reconstruction</a:t>
              </a:r>
            </a:p>
          </p:txBody>
        </p:sp>
        <p:sp>
          <p:nvSpPr>
            <p:cNvPr id="34" name="TextBox 33">
              <a:extLst>
                <a:ext uri="{FF2B5EF4-FFF2-40B4-BE49-F238E27FC236}">
                  <a16:creationId xmlns:a16="http://schemas.microsoft.com/office/drawing/2014/main" id="{B06C9191-0DA3-795E-0E81-B23B9ACB4AF3}"/>
                </a:ext>
              </a:extLst>
            </p:cNvPr>
            <p:cNvSpPr txBox="1"/>
            <p:nvPr/>
          </p:nvSpPr>
          <p:spPr>
            <a:xfrm>
              <a:off x="10098693" y="5527598"/>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Autoencoder reconstruction</a:t>
              </a:r>
            </a:p>
          </p:txBody>
        </p:sp>
        <p:sp>
          <p:nvSpPr>
            <p:cNvPr id="40" name="TextBox 39">
              <a:extLst>
                <a:ext uri="{FF2B5EF4-FFF2-40B4-BE49-F238E27FC236}">
                  <a16:creationId xmlns:a16="http://schemas.microsoft.com/office/drawing/2014/main" id="{04DF3D97-EA5B-EA1D-D17C-A72C6FE92CBF}"/>
                </a:ext>
              </a:extLst>
            </p:cNvPr>
            <p:cNvSpPr txBox="1"/>
            <p:nvPr/>
          </p:nvSpPr>
          <p:spPr>
            <a:xfrm>
              <a:off x="10170217" y="7345756"/>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Diffusion map reconstruction</a:t>
              </a:r>
            </a:p>
          </p:txBody>
        </p:sp>
        <p:sp>
          <p:nvSpPr>
            <p:cNvPr id="42" name="Rectangle 41">
              <a:extLst>
                <a:ext uri="{FF2B5EF4-FFF2-40B4-BE49-F238E27FC236}">
                  <a16:creationId xmlns:a16="http://schemas.microsoft.com/office/drawing/2014/main" id="{EC1E4035-9B40-1127-B4D3-18206A30E8D8}"/>
                </a:ext>
              </a:extLst>
            </p:cNvPr>
            <p:cNvSpPr/>
            <p:nvPr/>
          </p:nvSpPr>
          <p:spPr>
            <a:xfrm>
              <a:off x="1637093" y="7139680"/>
              <a:ext cx="8379176" cy="1704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A371530-B2FE-C361-B14F-C70858746442}"/>
                </a:ext>
              </a:extLst>
            </p:cNvPr>
            <p:cNvPicPr>
              <a:picLocks noChangeAspect="1"/>
            </p:cNvPicPr>
            <p:nvPr/>
          </p:nvPicPr>
          <p:blipFill rotWithShape="1">
            <a:blip r:embed="rId3"/>
            <a:srcRect l="54421" t="27076" r="9717" b="26521"/>
            <a:stretch/>
          </p:blipFill>
          <p:spPr>
            <a:xfrm>
              <a:off x="3861531" y="2886782"/>
              <a:ext cx="1724427" cy="1673468"/>
            </a:xfrm>
            <a:prstGeom prst="rect">
              <a:avLst/>
            </a:prstGeom>
          </p:spPr>
        </p:pic>
        <p:pic>
          <p:nvPicPr>
            <p:cNvPr id="11" name="Picture 10">
              <a:extLst>
                <a:ext uri="{FF2B5EF4-FFF2-40B4-BE49-F238E27FC236}">
                  <a16:creationId xmlns:a16="http://schemas.microsoft.com/office/drawing/2014/main" id="{24F9BB41-ED00-7F5C-B38A-20F1D6AD8C39}"/>
                </a:ext>
              </a:extLst>
            </p:cNvPr>
            <p:cNvPicPr>
              <a:picLocks noChangeAspect="1"/>
            </p:cNvPicPr>
            <p:nvPr/>
          </p:nvPicPr>
          <p:blipFill rotWithShape="1">
            <a:blip r:embed="rId4"/>
            <a:srcRect l="54821" t="26687" r="9485" b="25689"/>
            <a:stretch/>
          </p:blipFill>
          <p:spPr>
            <a:xfrm>
              <a:off x="8359806" y="2882684"/>
              <a:ext cx="1679095" cy="1680211"/>
            </a:xfrm>
            <a:prstGeom prst="rect">
              <a:avLst/>
            </a:prstGeom>
          </p:spPr>
        </p:pic>
        <p:pic>
          <p:nvPicPr>
            <p:cNvPr id="13" name="Picture 12">
              <a:extLst>
                <a:ext uri="{FF2B5EF4-FFF2-40B4-BE49-F238E27FC236}">
                  <a16:creationId xmlns:a16="http://schemas.microsoft.com/office/drawing/2014/main" id="{E01FDE4C-F999-D7B6-1066-EFE6EAAFBEDA}"/>
                </a:ext>
              </a:extLst>
            </p:cNvPr>
            <p:cNvPicPr>
              <a:picLocks noChangeAspect="1"/>
            </p:cNvPicPr>
            <p:nvPr/>
          </p:nvPicPr>
          <p:blipFill rotWithShape="1">
            <a:blip r:embed="rId5"/>
            <a:srcRect l="54704" t="27163" r="9484" b="26531"/>
            <a:stretch/>
          </p:blipFill>
          <p:spPr>
            <a:xfrm>
              <a:off x="6157575" y="2877921"/>
              <a:ext cx="1711896" cy="1670586"/>
            </a:xfrm>
            <a:prstGeom prst="rect">
              <a:avLst/>
            </a:prstGeom>
          </p:spPr>
        </p:pic>
        <p:pic>
          <p:nvPicPr>
            <p:cNvPr id="15" name="Picture 14">
              <a:extLst>
                <a:ext uri="{FF2B5EF4-FFF2-40B4-BE49-F238E27FC236}">
                  <a16:creationId xmlns:a16="http://schemas.microsoft.com/office/drawing/2014/main" id="{F3D87E3D-0F6D-3B25-B6A9-10B9EA985D6D}"/>
                </a:ext>
              </a:extLst>
            </p:cNvPr>
            <p:cNvPicPr>
              <a:picLocks noChangeAspect="1"/>
            </p:cNvPicPr>
            <p:nvPr/>
          </p:nvPicPr>
          <p:blipFill rotWithShape="1">
            <a:blip r:embed="rId6"/>
            <a:srcRect l="54517" t="26872" r="9484" b="25352"/>
            <a:stretch/>
          </p:blipFill>
          <p:spPr>
            <a:xfrm>
              <a:off x="1646769" y="2898168"/>
              <a:ext cx="1724427" cy="1662082"/>
            </a:xfrm>
            <a:prstGeom prst="rect">
              <a:avLst/>
            </a:prstGeom>
          </p:spPr>
        </p:pic>
        <p:pic>
          <p:nvPicPr>
            <p:cNvPr id="48" name="Picture 47">
              <a:extLst>
                <a:ext uri="{FF2B5EF4-FFF2-40B4-BE49-F238E27FC236}">
                  <a16:creationId xmlns:a16="http://schemas.microsoft.com/office/drawing/2014/main" id="{0B17A68F-2B4D-C1F7-201C-4C3CB6042ADD}"/>
                </a:ext>
              </a:extLst>
            </p:cNvPr>
            <p:cNvPicPr>
              <a:picLocks noChangeAspect="1"/>
            </p:cNvPicPr>
            <p:nvPr/>
          </p:nvPicPr>
          <p:blipFill rotWithShape="1">
            <a:blip r:embed="rId7"/>
            <a:srcRect l="12279" t="27030" r="52013" b="25098"/>
            <a:stretch/>
          </p:blipFill>
          <p:spPr>
            <a:xfrm>
              <a:off x="1654855" y="986729"/>
              <a:ext cx="1693416" cy="1702719"/>
            </a:xfrm>
            <a:prstGeom prst="rect">
              <a:avLst/>
            </a:prstGeom>
          </p:spPr>
        </p:pic>
        <p:pic>
          <p:nvPicPr>
            <p:cNvPr id="49" name="Picture 48">
              <a:extLst>
                <a:ext uri="{FF2B5EF4-FFF2-40B4-BE49-F238E27FC236}">
                  <a16:creationId xmlns:a16="http://schemas.microsoft.com/office/drawing/2014/main" id="{D78BC0D0-1241-8092-2091-BFB2F21AC614}"/>
                </a:ext>
              </a:extLst>
            </p:cNvPr>
            <p:cNvPicPr>
              <a:picLocks noChangeAspect="1"/>
            </p:cNvPicPr>
            <p:nvPr/>
          </p:nvPicPr>
          <p:blipFill rotWithShape="1">
            <a:blip r:embed="rId8"/>
            <a:srcRect l="12174" t="27030" r="51499" b="25946"/>
            <a:stretch/>
          </p:blipFill>
          <p:spPr>
            <a:xfrm>
              <a:off x="3878399" y="965331"/>
              <a:ext cx="1722193" cy="1671948"/>
            </a:xfrm>
            <a:prstGeom prst="rect">
              <a:avLst/>
            </a:prstGeom>
          </p:spPr>
        </p:pic>
        <p:pic>
          <p:nvPicPr>
            <p:cNvPr id="50" name="Picture 49">
              <a:extLst>
                <a:ext uri="{FF2B5EF4-FFF2-40B4-BE49-F238E27FC236}">
                  <a16:creationId xmlns:a16="http://schemas.microsoft.com/office/drawing/2014/main" id="{6885F074-5A61-3721-2C0F-3AF79253D097}"/>
                </a:ext>
              </a:extLst>
            </p:cNvPr>
            <p:cNvPicPr>
              <a:picLocks noChangeAspect="1"/>
            </p:cNvPicPr>
            <p:nvPr/>
          </p:nvPicPr>
          <p:blipFill rotWithShape="1">
            <a:blip r:embed="rId9"/>
            <a:srcRect l="12174" t="27029" r="51475" b="25948"/>
            <a:stretch/>
          </p:blipFill>
          <p:spPr>
            <a:xfrm>
              <a:off x="6149488" y="984126"/>
              <a:ext cx="1719984" cy="1668736"/>
            </a:xfrm>
            <a:prstGeom prst="rect">
              <a:avLst/>
            </a:prstGeom>
          </p:spPr>
        </p:pic>
        <p:pic>
          <p:nvPicPr>
            <p:cNvPr id="51" name="Picture 50">
              <a:extLst>
                <a:ext uri="{FF2B5EF4-FFF2-40B4-BE49-F238E27FC236}">
                  <a16:creationId xmlns:a16="http://schemas.microsoft.com/office/drawing/2014/main" id="{F963DD0D-0439-748B-8571-28A12231AF80}"/>
                </a:ext>
              </a:extLst>
            </p:cNvPr>
            <p:cNvPicPr>
              <a:picLocks noChangeAspect="1"/>
            </p:cNvPicPr>
            <p:nvPr/>
          </p:nvPicPr>
          <p:blipFill rotWithShape="1">
            <a:blip r:embed="rId10"/>
            <a:srcRect l="12174" t="27030" r="52117" b="25946"/>
            <a:stretch/>
          </p:blipFill>
          <p:spPr>
            <a:xfrm>
              <a:off x="8348639" y="984126"/>
              <a:ext cx="1666191" cy="1645641"/>
            </a:xfrm>
            <a:prstGeom prst="rect">
              <a:avLst/>
            </a:prstGeom>
          </p:spPr>
        </p:pic>
        <p:pic>
          <p:nvPicPr>
            <p:cNvPr id="52" name="Picture 51">
              <a:extLst>
                <a:ext uri="{FF2B5EF4-FFF2-40B4-BE49-F238E27FC236}">
                  <a16:creationId xmlns:a16="http://schemas.microsoft.com/office/drawing/2014/main" id="{BF67BF62-6439-F609-67E2-BC4A2038B7A2}"/>
                </a:ext>
              </a:extLst>
            </p:cNvPr>
            <p:cNvPicPr>
              <a:picLocks noChangeAspect="1"/>
            </p:cNvPicPr>
            <p:nvPr/>
          </p:nvPicPr>
          <p:blipFill rotWithShape="1">
            <a:blip r:embed="rId7"/>
            <a:srcRect l="54471" t="27030" r="9889" b="25098"/>
            <a:stretch/>
          </p:blipFill>
          <p:spPr>
            <a:xfrm>
              <a:off x="1625507" y="4925394"/>
              <a:ext cx="1687117" cy="1699640"/>
            </a:xfrm>
            <a:prstGeom prst="rect">
              <a:avLst/>
            </a:prstGeom>
          </p:spPr>
        </p:pic>
        <p:pic>
          <p:nvPicPr>
            <p:cNvPr id="53" name="Picture 52">
              <a:extLst>
                <a:ext uri="{FF2B5EF4-FFF2-40B4-BE49-F238E27FC236}">
                  <a16:creationId xmlns:a16="http://schemas.microsoft.com/office/drawing/2014/main" id="{428990AA-4A65-1735-3DF5-F159A27CDD98}"/>
                </a:ext>
              </a:extLst>
            </p:cNvPr>
            <p:cNvPicPr>
              <a:picLocks noChangeAspect="1"/>
            </p:cNvPicPr>
            <p:nvPr/>
          </p:nvPicPr>
          <p:blipFill rotWithShape="1">
            <a:blip r:embed="rId8"/>
            <a:srcRect l="54268" t="27030" r="10023" b="25946"/>
            <a:stretch/>
          </p:blipFill>
          <p:spPr>
            <a:xfrm>
              <a:off x="3861531" y="4945687"/>
              <a:ext cx="1724427" cy="1703158"/>
            </a:xfrm>
            <a:prstGeom prst="rect">
              <a:avLst/>
            </a:prstGeom>
          </p:spPr>
        </p:pic>
        <p:pic>
          <p:nvPicPr>
            <p:cNvPr id="54" name="Picture 53">
              <a:extLst>
                <a:ext uri="{FF2B5EF4-FFF2-40B4-BE49-F238E27FC236}">
                  <a16:creationId xmlns:a16="http://schemas.microsoft.com/office/drawing/2014/main" id="{6AE7EEED-6EB3-D82C-76C2-A5996A1802FE}"/>
                </a:ext>
              </a:extLst>
            </p:cNvPr>
            <p:cNvPicPr>
              <a:picLocks noChangeAspect="1"/>
            </p:cNvPicPr>
            <p:nvPr/>
          </p:nvPicPr>
          <p:blipFill rotWithShape="1">
            <a:blip r:embed="rId9"/>
            <a:srcRect l="54192" t="27029" r="9264" b="25948"/>
            <a:stretch/>
          </p:blipFill>
          <p:spPr>
            <a:xfrm>
              <a:off x="6147877" y="4926022"/>
              <a:ext cx="1711896" cy="1668736"/>
            </a:xfrm>
            <a:prstGeom prst="rect">
              <a:avLst/>
            </a:prstGeom>
          </p:spPr>
        </p:pic>
        <p:pic>
          <p:nvPicPr>
            <p:cNvPr id="55" name="Picture 54">
              <a:extLst>
                <a:ext uri="{FF2B5EF4-FFF2-40B4-BE49-F238E27FC236}">
                  <a16:creationId xmlns:a16="http://schemas.microsoft.com/office/drawing/2014/main" id="{8E368BCD-B6D1-9725-AB2B-55CEA4EE77B1}"/>
                </a:ext>
              </a:extLst>
            </p:cNvPr>
            <p:cNvPicPr>
              <a:picLocks noChangeAspect="1"/>
            </p:cNvPicPr>
            <p:nvPr/>
          </p:nvPicPr>
          <p:blipFill rotWithShape="1">
            <a:blip r:embed="rId10"/>
            <a:srcRect l="54585" t="27030" r="9707" b="25946"/>
            <a:stretch/>
          </p:blipFill>
          <p:spPr>
            <a:xfrm>
              <a:off x="8348638" y="4925394"/>
              <a:ext cx="1687117" cy="1666308"/>
            </a:xfrm>
            <a:prstGeom prst="rect">
              <a:avLst/>
            </a:prstGeom>
          </p:spPr>
        </p:pic>
      </p:grpSp>
    </p:spTree>
    <p:extLst>
      <p:ext uri="{BB962C8B-B14F-4D97-AF65-F5344CB8AC3E}">
        <p14:creationId xmlns:p14="http://schemas.microsoft.com/office/powerpoint/2010/main" val="289990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12</a:t>
            </a:fld>
            <a:endParaRPr lang="en-US" dirty="0"/>
          </a:p>
        </p:txBody>
      </p:sp>
      <p:grpSp>
        <p:nvGrpSpPr>
          <p:cNvPr id="81" name="Group 80">
            <a:extLst>
              <a:ext uri="{FF2B5EF4-FFF2-40B4-BE49-F238E27FC236}">
                <a16:creationId xmlns:a16="http://schemas.microsoft.com/office/drawing/2014/main" id="{8CA7FC5A-DE2C-0E94-C96C-2E664F724C3C}"/>
              </a:ext>
            </a:extLst>
          </p:cNvPr>
          <p:cNvGrpSpPr/>
          <p:nvPr/>
        </p:nvGrpSpPr>
        <p:grpSpPr>
          <a:xfrm>
            <a:off x="209697" y="1254667"/>
            <a:ext cx="10988402" cy="5274144"/>
            <a:chOff x="209697" y="1254667"/>
            <a:chExt cx="10988402" cy="5274144"/>
          </a:xfrm>
        </p:grpSpPr>
        <p:sp>
          <p:nvSpPr>
            <p:cNvPr id="2" name="TextBox 1">
              <a:extLst>
                <a:ext uri="{FF2B5EF4-FFF2-40B4-BE49-F238E27FC236}">
                  <a16:creationId xmlns:a16="http://schemas.microsoft.com/office/drawing/2014/main" id="{B9CE4FB6-428C-E19F-6BCC-FAF776CB55A1}"/>
                </a:ext>
              </a:extLst>
            </p:cNvPr>
            <p:cNvSpPr txBox="1"/>
            <p:nvPr/>
          </p:nvSpPr>
          <p:spPr>
            <a:xfrm>
              <a:off x="765301" y="1393167"/>
              <a:ext cx="1533363" cy="369332"/>
            </a:xfrm>
            <a:prstGeom prst="rect">
              <a:avLst/>
            </a:prstGeom>
            <a:noFill/>
            <a:ln>
              <a:noFill/>
            </a:ln>
          </p:spPr>
          <p:txBody>
            <a:bodyPr wrap="square" rtlCol="0">
              <a:spAutoFit/>
            </a:bodyPr>
            <a:lstStyle/>
            <a:p>
              <a:r>
                <a:rPr lang="en-US" dirty="0">
                  <a:solidFill>
                    <a:srgbClr val="008E74"/>
                  </a:solidFill>
                  <a:latin typeface="Helvetica" pitchFamily="2" charset="0"/>
                </a:rPr>
                <a:t>Ground truth</a:t>
              </a:r>
            </a:p>
          </p:txBody>
        </p:sp>
        <p:sp>
          <p:nvSpPr>
            <p:cNvPr id="20" name="TextBox 19">
              <a:extLst>
                <a:ext uri="{FF2B5EF4-FFF2-40B4-BE49-F238E27FC236}">
                  <a16:creationId xmlns:a16="http://schemas.microsoft.com/office/drawing/2014/main" id="{E579BFB7-87C7-78D9-40BD-BEC8113835FC}"/>
                </a:ext>
              </a:extLst>
            </p:cNvPr>
            <p:cNvSpPr txBox="1"/>
            <p:nvPr/>
          </p:nvSpPr>
          <p:spPr>
            <a:xfrm>
              <a:off x="3391197" y="1254668"/>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PCA reconstruction</a:t>
              </a:r>
            </a:p>
          </p:txBody>
        </p:sp>
        <p:sp>
          <p:nvSpPr>
            <p:cNvPr id="34" name="TextBox 33">
              <a:extLst>
                <a:ext uri="{FF2B5EF4-FFF2-40B4-BE49-F238E27FC236}">
                  <a16:creationId xmlns:a16="http://schemas.microsoft.com/office/drawing/2014/main" id="{B06C9191-0DA3-795E-0E81-B23B9ACB4AF3}"/>
                </a:ext>
              </a:extLst>
            </p:cNvPr>
            <p:cNvSpPr txBox="1"/>
            <p:nvPr/>
          </p:nvSpPr>
          <p:spPr>
            <a:xfrm>
              <a:off x="8960231" y="1254667"/>
              <a:ext cx="2237868"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Radial average of autocorrelation</a:t>
              </a:r>
            </a:p>
          </p:txBody>
        </p:sp>
        <p:sp>
          <p:nvSpPr>
            <p:cNvPr id="5" name="TextBox 4">
              <a:extLst>
                <a:ext uri="{FF2B5EF4-FFF2-40B4-BE49-F238E27FC236}">
                  <a16:creationId xmlns:a16="http://schemas.microsoft.com/office/drawing/2014/main" id="{7E6B1239-6BC7-2635-0A59-28C9C5E8C051}"/>
                </a:ext>
              </a:extLst>
            </p:cNvPr>
            <p:cNvSpPr txBox="1"/>
            <p:nvPr/>
          </p:nvSpPr>
          <p:spPr>
            <a:xfrm>
              <a:off x="209698" y="2657611"/>
              <a:ext cx="395683" cy="369332"/>
            </a:xfrm>
            <a:prstGeom prst="rect">
              <a:avLst/>
            </a:prstGeom>
            <a:noFill/>
            <a:ln>
              <a:noFill/>
            </a:ln>
          </p:spPr>
          <p:txBody>
            <a:bodyPr wrap="square" rtlCol="0">
              <a:spAutoFit/>
            </a:bodyPr>
            <a:lstStyle/>
            <a:p>
              <a:r>
                <a:rPr lang="en-US" dirty="0">
                  <a:solidFill>
                    <a:srgbClr val="008E74"/>
                  </a:solidFill>
                  <a:latin typeface="Helvetica" pitchFamily="2" charset="0"/>
                </a:rPr>
                <a:t>t</a:t>
              </a:r>
              <a:r>
                <a:rPr lang="en-US" baseline="-25000" dirty="0">
                  <a:solidFill>
                    <a:srgbClr val="008E74"/>
                  </a:solidFill>
                  <a:latin typeface="Helvetica" pitchFamily="2" charset="0"/>
                </a:rPr>
                <a:t>0</a:t>
              </a:r>
            </a:p>
          </p:txBody>
        </p:sp>
        <p:sp>
          <p:nvSpPr>
            <p:cNvPr id="6" name="TextBox 5">
              <a:extLst>
                <a:ext uri="{FF2B5EF4-FFF2-40B4-BE49-F238E27FC236}">
                  <a16:creationId xmlns:a16="http://schemas.microsoft.com/office/drawing/2014/main" id="{C937A294-C676-8E28-2B8F-A5EE8FAB367A}"/>
                </a:ext>
              </a:extLst>
            </p:cNvPr>
            <p:cNvSpPr txBox="1"/>
            <p:nvPr/>
          </p:nvSpPr>
          <p:spPr>
            <a:xfrm>
              <a:off x="209697" y="5267182"/>
              <a:ext cx="395683" cy="369332"/>
            </a:xfrm>
            <a:prstGeom prst="rect">
              <a:avLst/>
            </a:prstGeom>
            <a:noFill/>
            <a:ln>
              <a:noFill/>
            </a:ln>
          </p:spPr>
          <p:txBody>
            <a:bodyPr wrap="square" rtlCol="0">
              <a:spAutoFit/>
            </a:bodyPr>
            <a:lstStyle/>
            <a:p>
              <a:r>
                <a:rPr lang="en-US" dirty="0">
                  <a:solidFill>
                    <a:srgbClr val="008E74"/>
                  </a:solidFill>
                  <a:latin typeface="Helvetica" pitchFamily="2" charset="0"/>
                </a:rPr>
                <a:t>t</a:t>
              </a:r>
              <a:r>
                <a:rPr lang="en-US" baseline="-25000" dirty="0">
                  <a:solidFill>
                    <a:srgbClr val="008E74"/>
                  </a:solidFill>
                  <a:latin typeface="Helvetica" pitchFamily="2" charset="0"/>
                </a:rPr>
                <a:t>N</a:t>
              </a:r>
            </a:p>
          </p:txBody>
        </p:sp>
        <p:sp>
          <p:nvSpPr>
            <p:cNvPr id="9" name="TextBox 8">
              <a:extLst>
                <a:ext uri="{FF2B5EF4-FFF2-40B4-BE49-F238E27FC236}">
                  <a16:creationId xmlns:a16="http://schemas.microsoft.com/office/drawing/2014/main" id="{91721432-95BA-B697-2810-8541DFEA1FCF}"/>
                </a:ext>
              </a:extLst>
            </p:cNvPr>
            <p:cNvSpPr txBox="1"/>
            <p:nvPr/>
          </p:nvSpPr>
          <p:spPr>
            <a:xfrm>
              <a:off x="6123821" y="1254667"/>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Autoencoder reconstruction</a:t>
              </a:r>
            </a:p>
          </p:txBody>
        </p:sp>
        <p:sp>
          <p:nvSpPr>
            <p:cNvPr id="24" name="Rectangle 23">
              <a:extLst>
                <a:ext uri="{FF2B5EF4-FFF2-40B4-BE49-F238E27FC236}">
                  <a16:creationId xmlns:a16="http://schemas.microsoft.com/office/drawing/2014/main" id="{985D707A-C988-AEA5-1AB8-D5E9E0215322}"/>
                </a:ext>
              </a:extLst>
            </p:cNvPr>
            <p:cNvSpPr/>
            <p:nvPr/>
          </p:nvSpPr>
          <p:spPr>
            <a:xfrm>
              <a:off x="719318" y="2038056"/>
              <a:ext cx="1614194" cy="1162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7A7045A0-FF9B-9022-AE8D-31B54E780FCA}"/>
                </a:ext>
              </a:extLst>
            </p:cNvPr>
            <p:cNvPicPr>
              <a:picLocks noChangeAspect="1"/>
            </p:cNvPicPr>
            <p:nvPr/>
          </p:nvPicPr>
          <p:blipFill rotWithShape="1">
            <a:blip r:embed="rId3"/>
            <a:srcRect l="54565" t="26040" r="9315" b="25719"/>
            <a:stretch/>
          </p:blipFill>
          <p:spPr>
            <a:xfrm rot="10800000">
              <a:off x="3467654" y="2008830"/>
              <a:ext cx="1699471" cy="1702288"/>
            </a:xfrm>
            <a:prstGeom prst="rect">
              <a:avLst/>
            </a:prstGeom>
          </p:spPr>
        </p:pic>
        <p:pic>
          <p:nvPicPr>
            <p:cNvPr id="39" name="Picture 38">
              <a:extLst>
                <a:ext uri="{FF2B5EF4-FFF2-40B4-BE49-F238E27FC236}">
                  <a16:creationId xmlns:a16="http://schemas.microsoft.com/office/drawing/2014/main" id="{B12C3E5C-053F-69F3-079F-A8025920CC99}"/>
                </a:ext>
              </a:extLst>
            </p:cNvPr>
            <p:cNvPicPr>
              <a:picLocks noChangeAspect="1"/>
            </p:cNvPicPr>
            <p:nvPr/>
          </p:nvPicPr>
          <p:blipFill rotWithShape="1">
            <a:blip r:embed="rId4"/>
            <a:srcRect l="54483" t="26844" r="9914" b="25701"/>
            <a:stretch/>
          </p:blipFill>
          <p:spPr>
            <a:xfrm rot="10800000">
              <a:off x="3503123" y="4596971"/>
              <a:ext cx="1664002" cy="1704813"/>
            </a:xfrm>
            <a:prstGeom prst="rect">
              <a:avLst/>
            </a:prstGeom>
          </p:spPr>
        </p:pic>
        <p:sp>
          <p:nvSpPr>
            <p:cNvPr id="53" name="Rectangle 52">
              <a:extLst>
                <a:ext uri="{FF2B5EF4-FFF2-40B4-BE49-F238E27FC236}">
                  <a16:creationId xmlns:a16="http://schemas.microsoft.com/office/drawing/2014/main" id="{D8211056-72E0-F617-1DA2-228A42C1B9BA}"/>
                </a:ext>
              </a:extLst>
            </p:cNvPr>
            <p:cNvSpPr/>
            <p:nvPr/>
          </p:nvSpPr>
          <p:spPr>
            <a:xfrm>
              <a:off x="6155989" y="4655868"/>
              <a:ext cx="1608063" cy="165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6381246-AC60-857F-C425-963D9C195E9D}"/>
                </a:ext>
              </a:extLst>
            </p:cNvPr>
            <p:cNvSpPr/>
            <p:nvPr/>
          </p:nvSpPr>
          <p:spPr>
            <a:xfrm>
              <a:off x="692416" y="2008529"/>
              <a:ext cx="1666995" cy="167541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2DDB898C-F608-F7B9-6BAF-24C1C6E4C460}"/>
                </a:ext>
              </a:extLst>
            </p:cNvPr>
            <p:cNvSpPr/>
            <p:nvPr/>
          </p:nvSpPr>
          <p:spPr>
            <a:xfrm>
              <a:off x="3483891" y="2008529"/>
              <a:ext cx="1666995" cy="167541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F4D9D991-A504-519D-AB0D-2D1102A86865}"/>
                </a:ext>
              </a:extLst>
            </p:cNvPr>
            <p:cNvSpPr/>
            <p:nvPr/>
          </p:nvSpPr>
          <p:spPr>
            <a:xfrm>
              <a:off x="6090432" y="2025321"/>
              <a:ext cx="1666995" cy="1658619"/>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07E2CA87-B579-C5CE-2CB4-DD0F13937229}"/>
                </a:ext>
              </a:extLst>
            </p:cNvPr>
            <p:cNvSpPr/>
            <p:nvPr/>
          </p:nvSpPr>
          <p:spPr>
            <a:xfrm>
              <a:off x="3483891" y="4596971"/>
              <a:ext cx="1666995" cy="167541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DFE0244A-45A6-B69E-B9DB-F9D6B215897B}"/>
                </a:ext>
              </a:extLst>
            </p:cNvPr>
            <p:cNvSpPr/>
            <p:nvPr/>
          </p:nvSpPr>
          <p:spPr>
            <a:xfrm>
              <a:off x="6123860" y="4641919"/>
              <a:ext cx="1666995" cy="163862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65020F9-55E0-F66C-17E0-5A74ECD3E7E8}"/>
                </a:ext>
              </a:extLst>
            </p:cNvPr>
            <p:cNvSpPr/>
            <p:nvPr/>
          </p:nvSpPr>
          <p:spPr>
            <a:xfrm>
              <a:off x="666793" y="4615362"/>
              <a:ext cx="1666995" cy="163862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2" name="Picture 61">
              <a:extLst>
                <a:ext uri="{FF2B5EF4-FFF2-40B4-BE49-F238E27FC236}">
                  <a16:creationId xmlns:a16="http://schemas.microsoft.com/office/drawing/2014/main" id="{484242E7-ACB4-028D-35EF-9030A1AA5666}"/>
                </a:ext>
              </a:extLst>
            </p:cNvPr>
            <p:cNvPicPr>
              <a:picLocks noChangeAspect="1"/>
            </p:cNvPicPr>
            <p:nvPr/>
          </p:nvPicPr>
          <p:blipFill rotWithShape="1">
            <a:blip r:embed="rId5"/>
            <a:srcRect l="55282" t="27573" r="10024" b="26101"/>
            <a:stretch/>
          </p:blipFill>
          <p:spPr>
            <a:xfrm rot="10800000">
              <a:off x="6109965" y="2044234"/>
              <a:ext cx="1629425" cy="1631772"/>
            </a:xfrm>
            <a:prstGeom prst="rect">
              <a:avLst/>
            </a:prstGeom>
          </p:spPr>
        </p:pic>
        <p:pic>
          <p:nvPicPr>
            <p:cNvPr id="63" name="Picture 62">
              <a:extLst>
                <a:ext uri="{FF2B5EF4-FFF2-40B4-BE49-F238E27FC236}">
                  <a16:creationId xmlns:a16="http://schemas.microsoft.com/office/drawing/2014/main" id="{E40DBBCE-2CC9-2F09-C619-368E11299526}"/>
                </a:ext>
              </a:extLst>
            </p:cNvPr>
            <p:cNvPicPr>
              <a:picLocks noChangeAspect="1"/>
            </p:cNvPicPr>
            <p:nvPr/>
          </p:nvPicPr>
          <p:blipFill rotWithShape="1">
            <a:blip r:embed="rId5"/>
            <a:srcRect l="13345" t="26879" r="52800" b="26160"/>
            <a:stretch/>
          </p:blipFill>
          <p:spPr>
            <a:xfrm rot="10800000">
              <a:off x="705294" y="2021406"/>
              <a:ext cx="1641096" cy="1655349"/>
            </a:xfrm>
            <a:prstGeom prst="rect">
              <a:avLst/>
            </a:prstGeom>
          </p:spPr>
        </p:pic>
        <p:sp>
          <p:nvSpPr>
            <p:cNvPr id="64" name="Rectangle 63">
              <a:extLst>
                <a:ext uri="{FF2B5EF4-FFF2-40B4-BE49-F238E27FC236}">
                  <a16:creationId xmlns:a16="http://schemas.microsoft.com/office/drawing/2014/main" id="{22D8F145-6C57-884F-945A-7408DA4B53AD}"/>
                </a:ext>
              </a:extLst>
            </p:cNvPr>
            <p:cNvSpPr/>
            <p:nvPr/>
          </p:nvSpPr>
          <p:spPr>
            <a:xfrm>
              <a:off x="705293" y="2026712"/>
              <a:ext cx="1632722" cy="1287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1F01140C-2BB6-D5AD-413F-EAB68B8AC776}"/>
                </a:ext>
              </a:extLst>
            </p:cNvPr>
            <p:cNvPicPr>
              <a:picLocks noChangeAspect="1"/>
            </p:cNvPicPr>
            <p:nvPr/>
          </p:nvPicPr>
          <p:blipFill rotWithShape="1">
            <a:blip r:embed="rId6"/>
            <a:srcRect l="12609" t="28127" r="52329" b="26136"/>
            <a:stretch/>
          </p:blipFill>
          <p:spPr>
            <a:xfrm rot="10800000">
              <a:off x="671787" y="4623884"/>
              <a:ext cx="1658307" cy="1622356"/>
            </a:xfrm>
            <a:prstGeom prst="rect">
              <a:avLst/>
            </a:prstGeom>
          </p:spPr>
        </p:pic>
        <p:pic>
          <p:nvPicPr>
            <p:cNvPr id="67" name="Picture 66">
              <a:extLst>
                <a:ext uri="{FF2B5EF4-FFF2-40B4-BE49-F238E27FC236}">
                  <a16:creationId xmlns:a16="http://schemas.microsoft.com/office/drawing/2014/main" id="{8B5AC708-27DF-D0BE-3605-CA9EF5EDFC45}"/>
                </a:ext>
              </a:extLst>
            </p:cNvPr>
            <p:cNvPicPr>
              <a:picLocks noChangeAspect="1"/>
            </p:cNvPicPr>
            <p:nvPr/>
          </p:nvPicPr>
          <p:blipFill rotWithShape="1">
            <a:blip r:embed="rId6"/>
            <a:srcRect l="55233" t="27803" r="10370" b="26331"/>
            <a:stretch/>
          </p:blipFill>
          <p:spPr>
            <a:xfrm rot="10800000">
              <a:off x="6133446" y="4651053"/>
              <a:ext cx="1647782" cy="1626141"/>
            </a:xfrm>
            <a:prstGeom prst="rect">
              <a:avLst/>
            </a:prstGeom>
          </p:spPr>
        </p:pic>
        <p:sp>
          <p:nvSpPr>
            <p:cNvPr id="68" name="Rectangle 67">
              <a:extLst>
                <a:ext uri="{FF2B5EF4-FFF2-40B4-BE49-F238E27FC236}">
                  <a16:creationId xmlns:a16="http://schemas.microsoft.com/office/drawing/2014/main" id="{73DCED75-624D-0E9B-8B2D-C3B08446E66B}"/>
                </a:ext>
              </a:extLst>
            </p:cNvPr>
            <p:cNvSpPr/>
            <p:nvPr/>
          </p:nvSpPr>
          <p:spPr>
            <a:xfrm>
              <a:off x="687235" y="4639078"/>
              <a:ext cx="1624129" cy="2513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8CC4FA6-B9BE-50A4-BDE5-9B126F16AD73}"/>
                </a:ext>
              </a:extLst>
            </p:cNvPr>
            <p:cNvSpPr/>
            <p:nvPr/>
          </p:nvSpPr>
          <p:spPr>
            <a:xfrm>
              <a:off x="6139923" y="4657914"/>
              <a:ext cx="1624129" cy="2513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F29DCB-9C31-1953-A9CD-18ABD7ED4CF8}"/>
                </a:ext>
              </a:extLst>
            </p:cNvPr>
            <p:cNvSpPr/>
            <p:nvPr/>
          </p:nvSpPr>
          <p:spPr>
            <a:xfrm>
              <a:off x="6109965" y="2048492"/>
              <a:ext cx="1632722" cy="1287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20B28310-4B2A-09A5-39E4-A55F6DB430B2}"/>
                </a:ext>
              </a:extLst>
            </p:cNvPr>
            <p:cNvPicPr>
              <a:picLocks noChangeAspect="1"/>
            </p:cNvPicPr>
            <p:nvPr/>
          </p:nvPicPr>
          <p:blipFill rotWithShape="1">
            <a:blip r:embed="rId7"/>
            <a:srcRect t="10307" r="9333"/>
            <a:stretch/>
          </p:blipFill>
          <p:spPr>
            <a:xfrm>
              <a:off x="8458803" y="1980423"/>
              <a:ext cx="2636398" cy="1956051"/>
            </a:xfrm>
            <a:prstGeom prst="rect">
              <a:avLst/>
            </a:prstGeom>
          </p:spPr>
        </p:pic>
        <p:pic>
          <p:nvPicPr>
            <p:cNvPr id="74" name="Picture 73">
              <a:extLst>
                <a:ext uri="{FF2B5EF4-FFF2-40B4-BE49-F238E27FC236}">
                  <a16:creationId xmlns:a16="http://schemas.microsoft.com/office/drawing/2014/main" id="{0D63BE0B-C80C-820C-8CA8-60D08A07F0D2}"/>
                </a:ext>
              </a:extLst>
            </p:cNvPr>
            <p:cNvPicPr>
              <a:picLocks noChangeAspect="1"/>
            </p:cNvPicPr>
            <p:nvPr/>
          </p:nvPicPr>
          <p:blipFill rotWithShape="1">
            <a:blip r:embed="rId8"/>
            <a:srcRect t="10307" r="9152"/>
            <a:stretch/>
          </p:blipFill>
          <p:spPr>
            <a:xfrm>
              <a:off x="8453543" y="4572760"/>
              <a:ext cx="2641658" cy="1956051"/>
            </a:xfrm>
            <a:prstGeom prst="rect">
              <a:avLst/>
            </a:prstGeom>
          </p:spPr>
        </p:pic>
        <p:sp>
          <p:nvSpPr>
            <p:cNvPr id="75" name="TextBox 74">
              <a:extLst>
                <a:ext uri="{FF2B5EF4-FFF2-40B4-BE49-F238E27FC236}">
                  <a16:creationId xmlns:a16="http://schemas.microsoft.com/office/drawing/2014/main" id="{5A465422-F125-A6C8-9C0E-85794AD4CC09}"/>
                </a:ext>
              </a:extLst>
            </p:cNvPr>
            <p:cNvSpPr txBox="1"/>
            <p:nvPr/>
          </p:nvSpPr>
          <p:spPr>
            <a:xfrm>
              <a:off x="9312483" y="2773782"/>
              <a:ext cx="563037" cy="369332"/>
            </a:xfrm>
            <a:prstGeom prst="rect">
              <a:avLst/>
            </a:prstGeom>
            <a:noFill/>
            <a:ln>
              <a:noFill/>
            </a:ln>
          </p:spPr>
          <p:txBody>
            <a:bodyPr wrap="square" rtlCol="0">
              <a:spAutoFit/>
            </a:bodyPr>
            <a:lstStyle/>
            <a:p>
              <a:r>
                <a:rPr lang="en-US" dirty="0">
                  <a:solidFill>
                    <a:schemeClr val="tx2"/>
                  </a:solidFill>
                  <a:latin typeface="Helvetica" pitchFamily="2" charset="0"/>
                </a:rPr>
                <a:t>GT</a:t>
              </a:r>
            </a:p>
          </p:txBody>
        </p:sp>
        <p:sp>
          <p:nvSpPr>
            <p:cNvPr id="76" name="TextBox 75">
              <a:extLst>
                <a:ext uri="{FF2B5EF4-FFF2-40B4-BE49-F238E27FC236}">
                  <a16:creationId xmlns:a16="http://schemas.microsoft.com/office/drawing/2014/main" id="{78BF9458-EFA1-D54E-5E44-B33882EADB7A}"/>
                </a:ext>
              </a:extLst>
            </p:cNvPr>
            <p:cNvSpPr txBox="1"/>
            <p:nvPr/>
          </p:nvSpPr>
          <p:spPr>
            <a:xfrm>
              <a:off x="10030397" y="3244334"/>
              <a:ext cx="563037" cy="369332"/>
            </a:xfrm>
            <a:prstGeom prst="rect">
              <a:avLst/>
            </a:prstGeom>
            <a:noFill/>
            <a:ln>
              <a:noFill/>
            </a:ln>
          </p:spPr>
          <p:txBody>
            <a:bodyPr wrap="square" rtlCol="0">
              <a:spAutoFit/>
            </a:bodyPr>
            <a:lstStyle/>
            <a:p>
              <a:r>
                <a:rPr lang="en-US" dirty="0">
                  <a:solidFill>
                    <a:srgbClr val="FF0000"/>
                  </a:solidFill>
                  <a:latin typeface="Helvetica" pitchFamily="2" charset="0"/>
                </a:rPr>
                <a:t>AE</a:t>
              </a:r>
            </a:p>
          </p:txBody>
        </p:sp>
        <p:sp>
          <p:nvSpPr>
            <p:cNvPr id="79" name="TextBox 78">
              <a:extLst>
                <a:ext uri="{FF2B5EF4-FFF2-40B4-BE49-F238E27FC236}">
                  <a16:creationId xmlns:a16="http://schemas.microsoft.com/office/drawing/2014/main" id="{5BDF6788-EDC8-C226-413A-15184F429F84}"/>
                </a:ext>
              </a:extLst>
            </p:cNvPr>
            <p:cNvSpPr txBox="1"/>
            <p:nvPr/>
          </p:nvSpPr>
          <p:spPr>
            <a:xfrm>
              <a:off x="9312483" y="5603333"/>
              <a:ext cx="563037" cy="369332"/>
            </a:xfrm>
            <a:prstGeom prst="rect">
              <a:avLst/>
            </a:prstGeom>
            <a:noFill/>
            <a:ln>
              <a:noFill/>
            </a:ln>
          </p:spPr>
          <p:txBody>
            <a:bodyPr wrap="square" rtlCol="0">
              <a:spAutoFit/>
            </a:bodyPr>
            <a:lstStyle/>
            <a:p>
              <a:r>
                <a:rPr lang="en-US" dirty="0">
                  <a:solidFill>
                    <a:schemeClr val="tx2"/>
                  </a:solidFill>
                  <a:latin typeface="Helvetica" pitchFamily="2" charset="0"/>
                </a:rPr>
                <a:t>GT</a:t>
              </a:r>
            </a:p>
          </p:txBody>
        </p:sp>
        <p:sp>
          <p:nvSpPr>
            <p:cNvPr id="80" name="TextBox 79">
              <a:extLst>
                <a:ext uri="{FF2B5EF4-FFF2-40B4-BE49-F238E27FC236}">
                  <a16:creationId xmlns:a16="http://schemas.microsoft.com/office/drawing/2014/main" id="{1AD3B812-01A4-77F6-52C0-8DC80703DAAE}"/>
                </a:ext>
              </a:extLst>
            </p:cNvPr>
            <p:cNvSpPr txBox="1"/>
            <p:nvPr/>
          </p:nvSpPr>
          <p:spPr>
            <a:xfrm>
              <a:off x="10121837" y="5603333"/>
              <a:ext cx="563037" cy="369332"/>
            </a:xfrm>
            <a:prstGeom prst="rect">
              <a:avLst/>
            </a:prstGeom>
            <a:noFill/>
            <a:ln>
              <a:noFill/>
            </a:ln>
          </p:spPr>
          <p:txBody>
            <a:bodyPr wrap="square" rtlCol="0">
              <a:spAutoFit/>
            </a:bodyPr>
            <a:lstStyle/>
            <a:p>
              <a:r>
                <a:rPr lang="en-US" dirty="0">
                  <a:solidFill>
                    <a:srgbClr val="FF0000"/>
                  </a:solidFill>
                  <a:latin typeface="Helvetica" pitchFamily="2" charset="0"/>
                </a:rPr>
                <a:t>AE</a:t>
              </a:r>
            </a:p>
          </p:txBody>
        </p:sp>
      </p:grpSp>
    </p:spTree>
    <p:extLst>
      <p:ext uri="{BB962C8B-B14F-4D97-AF65-F5344CB8AC3E}">
        <p14:creationId xmlns:p14="http://schemas.microsoft.com/office/powerpoint/2010/main" val="252675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13</a:t>
            </a:fld>
            <a:endParaRPr lang="en-US" dirty="0"/>
          </a:p>
        </p:txBody>
      </p:sp>
      <p:grpSp>
        <p:nvGrpSpPr>
          <p:cNvPr id="87" name="Group 86">
            <a:extLst>
              <a:ext uri="{FF2B5EF4-FFF2-40B4-BE49-F238E27FC236}">
                <a16:creationId xmlns:a16="http://schemas.microsoft.com/office/drawing/2014/main" id="{91960378-F2B4-E1B3-387D-5883516C4340}"/>
              </a:ext>
            </a:extLst>
          </p:cNvPr>
          <p:cNvGrpSpPr/>
          <p:nvPr/>
        </p:nvGrpSpPr>
        <p:grpSpPr>
          <a:xfrm>
            <a:off x="1605668" y="238495"/>
            <a:ext cx="10298834" cy="8582973"/>
            <a:chOff x="1605668" y="238495"/>
            <a:chExt cx="10298834" cy="8582973"/>
          </a:xfrm>
        </p:grpSpPr>
        <p:sp>
          <p:nvSpPr>
            <p:cNvPr id="3" name="Right Arrow 2">
              <a:extLst>
                <a:ext uri="{FF2B5EF4-FFF2-40B4-BE49-F238E27FC236}">
                  <a16:creationId xmlns:a16="http://schemas.microsoft.com/office/drawing/2014/main" id="{29EB16F5-12C0-9F8E-F683-50F0108FACE5}"/>
                </a:ext>
              </a:extLst>
            </p:cNvPr>
            <p:cNvSpPr/>
            <p:nvPr/>
          </p:nvSpPr>
          <p:spPr>
            <a:xfrm>
              <a:off x="2873283" y="549762"/>
              <a:ext cx="5914663" cy="254643"/>
            </a:xfrm>
            <a:prstGeom prst="rightArrow">
              <a:avLst/>
            </a:prstGeom>
            <a:solidFill>
              <a:srgbClr val="008E7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7" name="Rectangle 6">
              <a:extLst>
                <a:ext uri="{FF2B5EF4-FFF2-40B4-BE49-F238E27FC236}">
                  <a16:creationId xmlns:a16="http://schemas.microsoft.com/office/drawing/2014/main" id="{29F489F0-E79E-7F46-9209-92E69F7E8227}"/>
                </a:ext>
              </a:extLst>
            </p:cNvPr>
            <p:cNvSpPr/>
            <p:nvPr/>
          </p:nvSpPr>
          <p:spPr>
            <a:xfrm>
              <a:off x="4951558" y="238495"/>
              <a:ext cx="1758111" cy="369332"/>
            </a:xfrm>
            <a:prstGeom prst="rect">
              <a:avLst/>
            </a:prstGeom>
          </p:spPr>
          <p:txBody>
            <a:bodyPr wrap="square">
              <a:spAutoFit/>
            </a:bodyPr>
            <a:lstStyle/>
            <a:p>
              <a:r>
                <a:rPr lang="en-US" i="1" dirty="0">
                  <a:solidFill>
                    <a:srgbClr val="008E74"/>
                  </a:solidFill>
                  <a:latin typeface="Helvetica" panose="020B0604020202020204" pitchFamily="34" charset="0"/>
                </a:rPr>
                <a:t>Time evolution</a:t>
              </a:r>
            </a:p>
          </p:txBody>
        </p:sp>
        <p:sp>
          <p:nvSpPr>
            <p:cNvPr id="2" name="TextBox 1">
              <a:extLst>
                <a:ext uri="{FF2B5EF4-FFF2-40B4-BE49-F238E27FC236}">
                  <a16:creationId xmlns:a16="http://schemas.microsoft.com/office/drawing/2014/main" id="{B9CE4FB6-428C-E19F-6BCC-FAF776CB55A1}"/>
                </a:ext>
              </a:extLst>
            </p:cNvPr>
            <p:cNvSpPr txBox="1"/>
            <p:nvPr/>
          </p:nvSpPr>
          <p:spPr>
            <a:xfrm>
              <a:off x="10158642" y="1527844"/>
              <a:ext cx="1533363" cy="369332"/>
            </a:xfrm>
            <a:prstGeom prst="rect">
              <a:avLst/>
            </a:prstGeom>
            <a:noFill/>
            <a:ln>
              <a:noFill/>
            </a:ln>
          </p:spPr>
          <p:txBody>
            <a:bodyPr wrap="square" rtlCol="0">
              <a:spAutoFit/>
            </a:bodyPr>
            <a:lstStyle/>
            <a:p>
              <a:r>
                <a:rPr lang="en-US" dirty="0">
                  <a:solidFill>
                    <a:srgbClr val="008E74"/>
                  </a:solidFill>
                  <a:latin typeface="Helvetica" pitchFamily="2" charset="0"/>
                </a:rPr>
                <a:t>Ground truth</a:t>
              </a:r>
            </a:p>
          </p:txBody>
        </p:sp>
        <p:sp>
          <p:nvSpPr>
            <p:cNvPr id="20" name="TextBox 19">
              <a:extLst>
                <a:ext uri="{FF2B5EF4-FFF2-40B4-BE49-F238E27FC236}">
                  <a16:creationId xmlns:a16="http://schemas.microsoft.com/office/drawing/2014/main" id="{E579BFB7-87C7-78D9-40BD-BEC8113835FC}"/>
                </a:ext>
              </a:extLst>
            </p:cNvPr>
            <p:cNvSpPr txBox="1"/>
            <p:nvPr/>
          </p:nvSpPr>
          <p:spPr>
            <a:xfrm>
              <a:off x="10052393" y="3395009"/>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PCA reconstruction</a:t>
              </a:r>
            </a:p>
          </p:txBody>
        </p:sp>
        <p:sp>
          <p:nvSpPr>
            <p:cNvPr id="34" name="TextBox 33">
              <a:extLst>
                <a:ext uri="{FF2B5EF4-FFF2-40B4-BE49-F238E27FC236}">
                  <a16:creationId xmlns:a16="http://schemas.microsoft.com/office/drawing/2014/main" id="{B06C9191-0DA3-795E-0E81-B23B9ACB4AF3}"/>
                </a:ext>
              </a:extLst>
            </p:cNvPr>
            <p:cNvSpPr txBox="1"/>
            <p:nvPr/>
          </p:nvSpPr>
          <p:spPr>
            <a:xfrm>
              <a:off x="10158642" y="5537753"/>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Autoencoder reconstruction</a:t>
              </a:r>
            </a:p>
          </p:txBody>
        </p:sp>
        <p:sp>
          <p:nvSpPr>
            <p:cNvPr id="46" name="Rectangle 45">
              <a:extLst>
                <a:ext uri="{FF2B5EF4-FFF2-40B4-BE49-F238E27FC236}">
                  <a16:creationId xmlns:a16="http://schemas.microsoft.com/office/drawing/2014/main" id="{993F12B7-22F5-BAE2-2458-C55784912FA6}"/>
                </a:ext>
              </a:extLst>
            </p:cNvPr>
            <p:cNvSpPr/>
            <p:nvPr/>
          </p:nvSpPr>
          <p:spPr>
            <a:xfrm>
              <a:off x="1641025" y="7116655"/>
              <a:ext cx="8379176" cy="1704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25B3022-469F-41C9-C411-02C3C5E1107C}"/>
                </a:ext>
              </a:extLst>
            </p:cNvPr>
            <p:cNvSpPr txBox="1"/>
            <p:nvPr/>
          </p:nvSpPr>
          <p:spPr>
            <a:xfrm>
              <a:off x="10157902" y="7645895"/>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Diffusion map reconstruction</a:t>
              </a:r>
            </a:p>
          </p:txBody>
        </p:sp>
        <p:pic>
          <p:nvPicPr>
            <p:cNvPr id="6" name="Picture 5">
              <a:extLst>
                <a:ext uri="{FF2B5EF4-FFF2-40B4-BE49-F238E27FC236}">
                  <a16:creationId xmlns:a16="http://schemas.microsoft.com/office/drawing/2014/main" id="{D2A53C57-BC72-4A28-A2B2-084A72698525}"/>
                </a:ext>
              </a:extLst>
            </p:cNvPr>
            <p:cNvPicPr>
              <a:picLocks noChangeAspect="1"/>
            </p:cNvPicPr>
            <p:nvPr/>
          </p:nvPicPr>
          <p:blipFill rotWithShape="1">
            <a:blip r:embed="rId3"/>
            <a:srcRect l="54483" t="26844" r="9914" b="25701"/>
            <a:stretch/>
          </p:blipFill>
          <p:spPr>
            <a:xfrm rot="10800000">
              <a:off x="8364542" y="2894259"/>
              <a:ext cx="1664002" cy="1704813"/>
            </a:xfrm>
            <a:prstGeom prst="rect">
              <a:avLst/>
            </a:prstGeom>
          </p:spPr>
        </p:pic>
        <p:pic>
          <p:nvPicPr>
            <p:cNvPr id="9" name="Picture 8">
              <a:extLst>
                <a:ext uri="{FF2B5EF4-FFF2-40B4-BE49-F238E27FC236}">
                  <a16:creationId xmlns:a16="http://schemas.microsoft.com/office/drawing/2014/main" id="{12EC1ECD-412F-44C7-0D58-01FF66D4A9F1}"/>
                </a:ext>
              </a:extLst>
            </p:cNvPr>
            <p:cNvPicPr>
              <a:picLocks noChangeAspect="1"/>
            </p:cNvPicPr>
            <p:nvPr/>
          </p:nvPicPr>
          <p:blipFill rotWithShape="1">
            <a:blip r:embed="rId4"/>
            <a:srcRect l="54591" t="27334" r="9800" b="25443"/>
            <a:stretch/>
          </p:blipFill>
          <p:spPr>
            <a:xfrm rot="10800000">
              <a:off x="6112980" y="2890804"/>
              <a:ext cx="1714036" cy="1704813"/>
            </a:xfrm>
            <a:prstGeom prst="rect">
              <a:avLst/>
            </a:prstGeom>
          </p:spPr>
        </p:pic>
        <p:pic>
          <p:nvPicPr>
            <p:cNvPr id="11" name="Picture 10">
              <a:extLst>
                <a:ext uri="{FF2B5EF4-FFF2-40B4-BE49-F238E27FC236}">
                  <a16:creationId xmlns:a16="http://schemas.microsoft.com/office/drawing/2014/main" id="{9010F238-862C-CC1D-0061-E18A03AA1062}"/>
                </a:ext>
              </a:extLst>
            </p:cNvPr>
            <p:cNvPicPr>
              <a:picLocks noChangeAspect="1"/>
            </p:cNvPicPr>
            <p:nvPr/>
          </p:nvPicPr>
          <p:blipFill rotWithShape="1">
            <a:blip r:embed="rId5"/>
            <a:srcRect l="54269" t="27302" r="9331" b="25429"/>
            <a:stretch/>
          </p:blipFill>
          <p:spPr>
            <a:xfrm rot="10800000">
              <a:off x="3864606" y="2907192"/>
              <a:ext cx="1716776" cy="1672036"/>
            </a:xfrm>
            <a:prstGeom prst="rect">
              <a:avLst/>
            </a:prstGeom>
          </p:spPr>
        </p:pic>
        <p:pic>
          <p:nvPicPr>
            <p:cNvPr id="13" name="Picture 12">
              <a:extLst>
                <a:ext uri="{FF2B5EF4-FFF2-40B4-BE49-F238E27FC236}">
                  <a16:creationId xmlns:a16="http://schemas.microsoft.com/office/drawing/2014/main" id="{A0627470-EFB7-B296-2E58-8F5017AC6C52}"/>
                </a:ext>
              </a:extLst>
            </p:cNvPr>
            <p:cNvPicPr>
              <a:picLocks noChangeAspect="1"/>
            </p:cNvPicPr>
            <p:nvPr/>
          </p:nvPicPr>
          <p:blipFill rotWithShape="1">
            <a:blip r:embed="rId6"/>
            <a:srcRect l="54565" t="26040" r="9315" b="25719"/>
            <a:stretch/>
          </p:blipFill>
          <p:spPr>
            <a:xfrm rot="10800000">
              <a:off x="1620594" y="2907192"/>
              <a:ext cx="1699471" cy="1702288"/>
            </a:xfrm>
            <a:prstGeom prst="rect">
              <a:avLst/>
            </a:prstGeom>
          </p:spPr>
        </p:pic>
        <p:grpSp>
          <p:nvGrpSpPr>
            <p:cNvPr id="45" name="Group 44">
              <a:extLst>
                <a:ext uri="{FF2B5EF4-FFF2-40B4-BE49-F238E27FC236}">
                  <a16:creationId xmlns:a16="http://schemas.microsoft.com/office/drawing/2014/main" id="{0F3A3C98-E778-FACE-A497-B36B66812451}"/>
                </a:ext>
              </a:extLst>
            </p:cNvPr>
            <p:cNvGrpSpPr/>
            <p:nvPr/>
          </p:nvGrpSpPr>
          <p:grpSpPr>
            <a:xfrm>
              <a:off x="1658708" y="991704"/>
              <a:ext cx="1659642" cy="1719655"/>
              <a:chOff x="1888841" y="1621263"/>
              <a:chExt cx="2046129" cy="2120117"/>
            </a:xfrm>
          </p:grpSpPr>
          <p:pic>
            <p:nvPicPr>
              <p:cNvPr id="48" name="Picture 47">
                <a:extLst>
                  <a:ext uri="{FF2B5EF4-FFF2-40B4-BE49-F238E27FC236}">
                    <a16:creationId xmlns:a16="http://schemas.microsoft.com/office/drawing/2014/main" id="{74487550-3983-06DC-D3A2-ECDC4B345AF1}"/>
                  </a:ext>
                </a:extLst>
              </p:cNvPr>
              <p:cNvPicPr>
                <a:picLocks noChangeAspect="1"/>
              </p:cNvPicPr>
              <p:nvPr/>
            </p:nvPicPr>
            <p:blipFill rotWithShape="1">
              <a:blip r:embed="rId7"/>
              <a:srcRect l="12436" t="26319" r="52540" b="25293"/>
              <a:stretch/>
            </p:blipFill>
            <p:spPr>
              <a:xfrm rot="10800000">
                <a:off x="1888841" y="1621263"/>
                <a:ext cx="2046129" cy="2120117"/>
              </a:xfrm>
              <a:prstGeom prst="rect">
                <a:avLst/>
              </a:prstGeom>
            </p:spPr>
          </p:pic>
          <p:sp>
            <p:nvSpPr>
              <p:cNvPr id="49" name="Rectangle 48">
                <a:extLst>
                  <a:ext uri="{FF2B5EF4-FFF2-40B4-BE49-F238E27FC236}">
                    <a16:creationId xmlns:a16="http://schemas.microsoft.com/office/drawing/2014/main" id="{DD5C3A3B-8AAE-6AE8-0F4F-2D37C4C04F42}"/>
                  </a:ext>
                </a:extLst>
              </p:cNvPr>
              <p:cNvSpPr/>
              <p:nvPr/>
            </p:nvSpPr>
            <p:spPr>
              <a:xfrm>
                <a:off x="1909993" y="1668000"/>
                <a:ext cx="1990097" cy="1433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43594EA0-0842-6C8A-5BBE-A7DBE5299365}"/>
                </a:ext>
              </a:extLst>
            </p:cNvPr>
            <p:cNvGrpSpPr/>
            <p:nvPr/>
          </p:nvGrpSpPr>
          <p:grpSpPr>
            <a:xfrm>
              <a:off x="3886214" y="977159"/>
              <a:ext cx="1659643" cy="1733657"/>
              <a:chOff x="3236356" y="9981036"/>
              <a:chExt cx="2081635" cy="2120117"/>
            </a:xfrm>
          </p:grpSpPr>
          <p:pic>
            <p:nvPicPr>
              <p:cNvPr id="55" name="Picture 54">
                <a:extLst>
                  <a:ext uri="{FF2B5EF4-FFF2-40B4-BE49-F238E27FC236}">
                    <a16:creationId xmlns:a16="http://schemas.microsoft.com/office/drawing/2014/main" id="{7B9B6975-25C6-B1A2-6089-40D48B030340}"/>
                  </a:ext>
                </a:extLst>
              </p:cNvPr>
              <p:cNvPicPr>
                <a:picLocks noChangeAspect="1"/>
              </p:cNvPicPr>
              <p:nvPr/>
            </p:nvPicPr>
            <p:blipFill rotWithShape="1">
              <a:blip r:embed="rId8"/>
              <a:srcRect l="12298" t="26522" r="52070" b="25090"/>
              <a:stretch/>
            </p:blipFill>
            <p:spPr>
              <a:xfrm rot="10800000">
                <a:off x="3236356" y="9981036"/>
                <a:ext cx="2081635" cy="2120117"/>
              </a:xfrm>
              <a:prstGeom prst="rect">
                <a:avLst/>
              </a:prstGeom>
            </p:spPr>
          </p:pic>
          <p:sp>
            <p:nvSpPr>
              <p:cNvPr id="56" name="Rectangle 55">
                <a:extLst>
                  <a:ext uri="{FF2B5EF4-FFF2-40B4-BE49-F238E27FC236}">
                    <a16:creationId xmlns:a16="http://schemas.microsoft.com/office/drawing/2014/main" id="{F46706FD-61F3-7E9C-4F05-90D33E8558D6}"/>
                  </a:ext>
                </a:extLst>
              </p:cNvPr>
              <p:cNvSpPr/>
              <p:nvPr/>
            </p:nvSpPr>
            <p:spPr>
              <a:xfrm>
                <a:off x="3282724" y="10046090"/>
                <a:ext cx="1984159" cy="1087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05E5C54-8A18-F608-D84C-32A48FFE8E94}"/>
                </a:ext>
              </a:extLst>
            </p:cNvPr>
            <p:cNvGrpSpPr/>
            <p:nvPr/>
          </p:nvGrpSpPr>
          <p:grpSpPr>
            <a:xfrm>
              <a:off x="6112980" y="1000622"/>
              <a:ext cx="1685394" cy="1686051"/>
              <a:chOff x="5666654" y="9992370"/>
              <a:chExt cx="2082259" cy="2083071"/>
            </a:xfrm>
          </p:grpSpPr>
          <p:pic>
            <p:nvPicPr>
              <p:cNvPr id="62" name="Picture 61">
                <a:extLst>
                  <a:ext uri="{FF2B5EF4-FFF2-40B4-BE49-F238E27FC236}">
                    <a16:creationId xmlns:a16="http://schemas.microsoft.com/office/drawing/2014/main" id="{EE1C9DB4-960F-DEDF-0DD6-D5A1FA975BAC}"/>
                  </a:ext>
                </a:extLst>
              </p:cNvPr>
              <p:cNvPicPr>
                <a:picLocks noChangeAspect="1"/>
              </p:cNvPicPr>
              <p:nvPr/>
            </p:nvPicPr>
            <p:blipFill rotWithShape="1">
              <a:blip r:embed="rId9"/>
              <a:srcRect l="12107" t="26782" r="52250" b="25676"/>
              <a:stretch/>
            </p:blipFill>
            <p:spPr>
              <a:xfrm rot="10800000">
                <a:off x="5666654" y="9992370"/>
                <a:ext cx="2082259" cy="2083071"/>
              </a:xfrm>
              <a:prstGeom prst="rect">
                <a:avLst/>
              </a:prstGeom>
            </p:spPr>
          </p:pic>
          <p:sp>
            <p:nvSpPr>
              <p:cNvPr id="63" name="Rectangle 62">
                <a:extLst>
                  <a:ext uri="{FF2B5EF4-FFF2-40B4-BE49-F238E27FC236}">
                    <a16:creationId xmlns:a16="http://schemas.microsoft.com/office/drawing/2014/main" id="{01D36FD2-9456-26E3-00CA-E17D421BCC56}"/>
                  </a:ext>
                </a:extLst>
              </p:cNvPr>
              <p:cNvSpPr/>
              <p:nvPr/>
            </p:nvSpPr>
            <p:spPr>
              <a:xfrm>
                <a:off x="5703533" y="10020583"/>
                <a:ext cx="1984159" cy="553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2DA2B762-F190-1E15-7682-0234190728FF}"/>
                </a:ext>
              </a:extLst>
            </p:cNvPr>
            <p:cNvGrpSpPr/>
            <p:nvPr/>
          </p:nvGrpSpPr>
          <p:grpSpPr>
            <a:xfrm>
              <a:off x="8362708" y="1011262"/>
              <a:ext cx="1687072" cy="1675411"/>
              <a:chOff x="8073234" y="9988788"/>
              <a:chExt cx="2084754" cy="2070344"/>
            </a:xfrm>
          </p:grpSpPr>
          <p:pic>
            <p:nvPicPr>
              <p:cNvPr id="69" name="Picture 68">
                <a:extLst>
                  <a:ext uri="{FF2B5EF4-FFF2-40B4-BE49-F238E27FC236}">
                    <a16:creationId xmlns:a16="http://schemas.microsoft.com/office/drawing/2014/main" id="{2CB272FE-D12A-7086-DDC5-0E9BDA0A9B8A}"/>
                  </a:ext>
                </a:extLst>
              </p:cNvPr>
              <p:cNvPicPr>
                <a:picLocks noChangeAspect="1"/>
              </p:cNvPicPr>
              <p:nvPr/>
            </p:nvPicPr>
            <p:blipFill rotWithShape="1">
              <a:blip r:embed="rId10"/>
              <a:srcRect l="12180" t="26707" r="52134" b="26042"/>
              <a:stretch/>
            </p:blipFill>
            <p:spPr>
              <a:xfrm rot="10800000">
                <a:off x="8073234" y="9988788"/>
                <a:ext cx="2084754" cy="2070344"/>
              </a:xfrm>
              <a:prstGeom prst="rect">
                <a:avLst/>
              </a:prstGeom>
            </p:spPr>
          </p:pic>
          <p:sp>
            <p:nvSpPr>
              <p:cNvPr id="70" name="Rectangle 69">
                <a:extLst>
                  <a:ext uri="{FF2B5EF4-FFF2-40B4-BE49-F238E27FC236}">
                    <a16:creationId xmlns:a16="http://schemas.microsoft.com/office/drawing/2014/main" id="{5C267069-8BE6-AAD7-9C50-55B9D87801F6}"/>
                  </a:ext>
                </a:extLst>
              </p:cNvPr>
              <p:cNvSpPr/>
              <p:nvPr/>
            </p:nvSpPr>
            <p:spPr>
              <a:xfrm>
                <a:off x="8104664" y="10016029"/>
                <a:ext cx="2010081" cy="203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A98CCE9-7398-B9F7-D3D5-41EC095F158F}"/>
                </a:ext>
              </a:extLst>
            </p:cNvPr>
            <p:cNvGrpSpPr/>
            <p:nvPr/>
          </p:nvGrpSpPr>
          <p:grpSpPr>
            <a:xfrm>
              <a:off x="1605668" y="4944395"/>
              <a:ext cx="1701899" cy="1675111"/>
              <a:chOff x="784471" y="10365950"/>
              <a:chExt cx="2112571" cy="2120117"/>
            </a:xfrm>
          </p:grpSpPr>
          <p:pic>
            <p:nvPicPr>
              <p:cNvPr id="73" name="Picture 72">
                <a:extLst>
                  <a:ext uri="{FF2B5EF4-FFF2-40B4-BE49-F238E27FC236}">
                    <a16:creationId xmlns:a16="http://schemas.microsoft.com/office/drawing/2014/main" id="{7E9ACC19-6804-0D1F-71C0-D6DF1BDE9EF5}"/>
                  </a:ext>
                </a:extLst>
              </p:cNvPr>
              <p:cNvPicPr>
                <a:picLocks noChangeAspect="1"/>
              </p:cNvPicPr>
              <p:nvPr/>
            </p:nvPicPr>
            <p:blipFill rotWithShape="1">
              <a:blip r:embed="rId7"/>
              <a:srcRect l="54466" t="26319" r="9372" b="25293"/>
              <a:stretch/>
            </p:blipFill>
            <p:spPr>
              <a:xfrm rot="10800000">
                <a:off x="784471" y="10365950"/>
                <a:ext cx="2112571" cy="2120117"/>
              </a:xfrm>
              <a:prstGeom prst="rect">
                <a:avLst/>
              </a:prstGeom>
            </p:spPr>
          </p:pic>
          <p:sp>
            <p:nvSpPr>
              <p:cNvPr id="74" name="Rectangle 73">
                <a:extLst>
                  <a:ext uri="{FF2B5EF4-FFF2-40B4-BE49-F238E27FC236}">
                    <a16:creationId xmlns:a16="http://schemas.microsoft.com/office/drawing/2014/main" id="{88B08DA2-0A35-E6F0-273A-69B31AB6B227}"/>
                  </a:ext>
                </a:extLst>
              </p:cNvPr>
              <p:cNvSpPr/>
              <p:nvPr/>
            </p:nvSpPr>
            <p:spPr>
              <a:xfrm>
                <a:off x="847381" y="10409381"/>
                <a:ext cx="1984159" cy="1433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039925DA-FCC7-9F39-B436-09CD8710421A}"/>
                </a:ext>
              </a:extLst>
            </p:cNvPr>
            <p:cNvGrpSpPr/>
            <p:nvPr/>
          </p:nvGrpSpPr>
          <p:grpSpPr>
            <a:xfrm>
              <a:off x="3842257" y="4935122"/>
              <a:ext cx="1662852" cy="1684384"/>
              <a:chOff x="3221364" y="10353590"/>
              <a:chExt cx="2112570" cy="2120117"/>
            </a:xfrm>
          </p:grpSpPr>
          <p:pic>
            <p:nvPicPr>
              <p:cNvPr id="77" name="Picture 76">
                <a:extLst>
                  <a:ext uri="{FF2B5EF4-FFF2-40B4-BE49-F238E27FC236}">
                    <a16:creationId xmlns:a16="http://schemas.microsoft.com/office/drawing/2014/main" id="{F0B396FE-6630-0DB5-DB90-307E086056F6}"/>
                  </a:ext>
                </a:extLst>
              </p:cNvPr>
              <p:cNvPicPr>
                <a:picLocks noChangeAspect="1"/>
              </p:cNvPicPr>
              <p:nvPr/>
            </p:nvPicPr>
            <p:blipFill rotWithShape="1">
              <a:blip r:embed="rId8"/>
              <a:srcRect l="54509" t="26522" r="9330" b="25090"/>
              <a:stretch/>
            </p:blipFill>
            <p:spPr>
              <a:xfrm rot="10800000">
                <a:off x="3221364" y="10353590"/>
                <a:ext cx="2112570" cy="2120117"/>
              </a:xfrm>
              <a:prstGeom prst="rect">
                <a:avLst/>
              </a:prstGeom>
            </p:spPr>
          </p:pic>
          <p:sp>
            <p:nvSpPr>
              <p:cNvPr id="78" name="Rectangle 77">
                <a:extLst>
                  <a:ext uri="{FF2B5EF4-FFF2-40B4-BE49-F238E27FC236}">
                    <a16:creationId xmlns:a16="http://schemas.microsoft.com/office/drawing/2014/main" id="{6EE0775C-9C04-0EB4-8422-8B77B486BFAC}"/>
                  </a:ext>
                </a:extLst>
              </p:cNvPr>
              <p:cNvSpPr/>
              <p:nvPr/>
            </p:nvSpPr>
            <p:spPr>
              <a:xfrm>
                <a:off x="3285568" y="10408765"/>
                <a:ext cx="1984159" cy="1087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5214CE86-2E8D-8033-22B7-E0013A783133}"/>
                </a:ext>
              </a:extLst>
            </p:cNvPr>
            <p:cNvGrpSpPr/>
            <p:nvPr/>
          </p:nvGrpSpPr>
          <p:grpSpPr>
            <a:xfrm>
              <a:off x="6095575" y="4945426"/>
              <a:ext cx="1685395" cy="1674079"/>
              <a:chOff x="5636506" y="10372113"/>
              <a:chExt cx="2112569" cy="2083071"/>
            </a:xfrm>
          </p:grpSpPr>
          <p:pic>
            <p:nvPicPr>
              <p:cNvPr id="81" name="Picture 80">
                <a:extLst>
                  <a:ext uri="{FF2B5EF4-FFF2-40B4-BE49-F238E27FC236}">
                    <a16:creationId xmlns:a16="http://schemas.microsoft.com/office/drawing/2014/main" id="{0FCCA7AC-03C9-DAC2-2159-ED6860F5BFA9}"/>
                  </a:ext>
                </a:extLst>
              </p:cNvPr>
              <p:cNvPicPr>
                <a:picLocks noChangeAspect="1"/>
              </p:cNvPicPr>
              <p:nvPr/>
            </p:nvPicPr>
            <p:blipFill rotWithShape="1">
              <a:blip r:embed="rId9"/>
              <a:srcRect l="54434" t="26782" r="9404" b="25676"/>
              <a:stretch/>
            </p:blipFill>
            <p:spPr>
              <a:xfrm rot="10800000">
                <a:off x="5636506" y="10372113"/>
                <a:ext cx="2112569" cy="2083071"/>
              </a:xfrm>
              <a:prstGeom prst="rect">
                <a:avLst/>
              </a:prstGeom>
            </p:spPr>
          </p:pic>
          <p:sp>
            <p:nvSpPr>
              <p:cNvPr id="82" name="Rectangle 81">
                <a:extLst>
                  <a:ext uri="{FF2B5EF4-FFF2-40B4-BE49-F238E27FC236}">
                    <a16:creationId xmlns:a16="http://schemas.microsoft.com/office/drawing/2014/main" id="{101B8E12-8CA6-2396-2C1B-7B4D2C8F3156}"/>
                  </a:ext>
                </a:extLst>
              </p:cNvPr>
              <p:cNvSpPr/>
              <p:nvPr/>
            </p:nvSpPr>
            <p:spPr>
              <a:xfrm>
                <a:off x="5700710" y="10408765"/>
                <a:ext cx="1984159" cy="553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BBFEDF27-D594-BEB3-0C77-45BE69F671AE}"/>
                </a:ext>
              </a:extLst>
            </p:cNvPr>
            <p:cNvGrpSpPr/>
            <p:nvPr/>
          </p:nvGrpSpPr>
          <p:grpSpPr>
            <a:xfrm>
              <a:off x="8357352" y="4941452"/>
              <a:ext cx="1687520" cy="1653791"/>
              <a:chOff x="8082890" y="10398933"/>
              <a:chExt cx="2075012" cy="2033538"/>
            </a:xfrm>
          </p:grpSpPr>
          <p:pic>
            <p:nvPicPr>
              <p:cNvPr id="85" name="Picture 84">
                <a:extLst>
                  <a:ext uri="{FF2B5EF4-FFF2-40B4-BE49-F238E27FC236}">
                    <a16:creationId xmlns:a16="http://schemas.microsoft.com/office/drawing/2014/main" id="{74051ACE-4216-6E1D-F9C6-B1F646009736}"/>
                  </a:ext>
                </a:extLst>
              </p:cNvPr>
              <p:cNvPicPr>
                <a:picLocks noChangeAspect="1"/>
              </p:cNvPicPr>
              <p:nvPr/>
            </p:nvPicPr>
            <p:blipFill rotWithShape="1">
              <a:blip r:embed="rId10"/>
              <a:srcRect l="54280" t="26707" r="9558" b="26042"/>
              <a:stretch/>
            </p:blipFill>
            <p:spPr>
              <a:xfrm rot="10800000">
                <a:off x="8082890" y="10398933"/>
                <a:ext cx="2075012" cy="2033538"/>
              </a:xfrm>
              <a:prstGeom prst="rect">
                <a:avLst/>
              </a:prstGeom>
            </p:spPr>
          </p:pic>
          <p:sp>
            <p:nvSpPr>
              <p:cNvPr id="86" name="Rectangle 85">
                <a:extLst>
                  <a:ext uri="{FF2B5EF4-FFF2-40B4-BE49-F238E27FC236}">
                    <a16:creationId xmlns:a16="http://schemas.microsoft.com/office/drawing/2014/main" id="{F35DF879-A3C1-1AAB-9495-09E9B7E5597F}"/>
                  </a:ext>
                </a:extLst>
              </p:cNvPr>
              <p:cNvSpPr/>
              <p:nvPr/>
            </p:nvSpPr>
            <p:spPr>
              <a:xfrm>
                <a:off x="8122444" y="10419579"/>
                <a:ext cx="1977310" cy="203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180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14</a:t>
            </a:fld>
            <a:endParaRPr lang="en-US" dirty="0"/>
          </a:p>
        </p:txBody>
      </p:sp>
      <p:grpSp>
        <p:nvGrpSpPr>
          <p:cNvPr id="18" name="Group 17">
            <a:extLst>
              <a:ext uri="{FF2B5EF4-FFF2-40B4-BE49-F238E27FC236}">
                <a16:creationId xmlns:a16="http://schemas.microsoft.com/office/drawing/2014/main" id="{45349B5F-90FD-14B5-4DCF-B916751C8B86}"/>
              </a:ext>
            </a:extLst>
          </p:cNvPr>
          <p:cNvGrpSpPr/>
          <p:nvPr/>
        </p:nvGrpSpPr>
        <p:grpSpPr>
          <a:xfrm>
            <a:off x="1596965" y="238495"/>
            <a:ext cx="10307537" cy="8582973"/>
            <a:chOff x="1596965" y="238495"/>
            <a:chExt cx="10307537" cy="8582973"/>
          </a:xfrm>
        </p:grpSpPr>
        <p:sp>
          <p:nvSpPr>
            <p:cNvPr id="3" name="Right Arrow 2">
              <a:extLst>
                <a:ext uri="{FF2B5EF4-FFF2-40B4-BE49-F238E27FC236}">
                  <a16:creationId xmlns:a16="http://schemas.microsoft.com/office/drawing/2014/main" id="{29EB16F5-12C0-9F8E-F683-50F0108FACE5}"/>
                </a:ext>
              </a:extLst>
            </p:cNvPr>
            <p:cNvSpPr/>
            <p:nvPr/>
          </p:nvSpPr>
          <p:spPr>
            <a:xfrm>
              <a:off x="2873283" y="549762"/>
              <a:ext cx="5914663" cy="254643"/>
            </a:xfrm>
            <a:prstGeom prst="rightArrow">
              <a:avLst/>
            </a:prstGeom>
            <a:solidFill>
              <a:srgbClr val="008E7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7" name="Rectangle 6">
              <a:extLst>
                <a:ext uri="{FF2B5EF4-FFF2-40B4-BE49-F238E27FC236}">
                  <a16:creationId xmlns:a16="http://schemas.microsoft.com/office/drawing/2014/main" id="{29F489F0-E79E-7F46-9209-92E69F7E8227}"/>
                </a:ext>
              </a:extLst>
            </p:cNvPr>
            <p:cNvSpPr/>
            <p:nvPr/>
          </p:nvSpPr>
          <p:spPr>
            <a:xfrm>
              <a:off x="4951558" y="238495"/>
              <a:ext cx="1758111" cy="369332"/>
            </a:xfrm>
            <a:prstGeom prst="rect">
              <a:avLst/>
            </a:prstGeom>
          </p:spPr>
          <p:txBody>
            <a:bodyPr wrap="square">
              <a:spAutoFit/>
            </a:bodyPr>
            <a:lstStyle/>
            <a:p>
              <a:r>
                <a:rPr lang="en-US" i="1" dirty="0">
                  <a:solidFill>
                    <a:srgbClr val="008E74"/>
                  </a:solidFill>
                  <a:latin typeface="Helvetica" panose="020B0604020202020204" pitchFamily="34" charset="0"/>
                </a:rPr>
                <a:t>Time evolution</a:t>
              </a:r>
            </a:p>
          </p:txBody>
        </p:sp>
        <p:sp>
          <p:nvSpPr>
            <p:cNvPr id="2" name="TextBox 1">
              <a:extLst>
                <a:ext uri="{FF2B5EF4-FFF2-40B4-BE49-F238E27FC236}">
                  <a16:creationId xmlns:a16="http://schemas.microsoft.com/office/drawing/2014/main" id="{B9CE4FB6-428C-E19F-6BCC-FAF776CB55A1}"/>
                </a:ext>
              </a:extLst>
            </p:cNvPr>
            <p:cNvSpPr txBox="1"/>
            <p:nvPr/>
          </p:nvSpPr>
          <p:spPr>
            <a:xfrm>
              <a:off x="10158642" y="1527844"/>
              <a:ext cx="1533363" cy="369332"/>
            </a:xfrm>
            <a:prstGeom prst="rect">
              <a:avLst/>
            </a:prstGeom>
            <a:noFill/>
            <a:ln>
              <a:noFill/>
            </a:ln>
          </p:spPr>
          <p:txBody>
            <a:bodyPr wrap="square" rtlCol="0">
              <a:spAutoFit/>
            </a:bodyPr>
            <a:lstStyle/>
            <a:p>
              <a:r>
                <a:rPr lang="en-US" dirty="0">
                  <a:solidFill>
                    <a:srgbClr val="008E74"/>
                  </a:solidFill>
                  <a:latin typeface="Helvetica" pitchFamily="2" charset="0"/>
                </a:rPr>
                <a:t>Ground truth</a:t>
              </a:r>
            </a:p>
          </p:txBody>
        </p:sp>
        <p:sp>
          <p:nvSpPr>
            <p:cNvPr id="20" name="TextBox 19">
              <a:extLst>
                <a:ext uri="{FF2B5EF4-FFF2-40B4-BE49-F238E27FC236}">
                  <a16:creationId xmlns:a16="http://schemas.microsoft.com/office/drawing/2014/main" id="{E579BFB7-87C7-78D9-40BD-BEC8113835FC}"/>
                </a:ext>
              </a:extLst>
            </p:cNvPr>
            <p:cNvSpPr txBox="1"/>
            <p:nvPr/>
          </p:nvSpPr>
          <p:spPr>
            <a:xfrm>
              <a:off x="10052393" y="3395009"/>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PCA reconstruction</a:t>
              </a:r>
            </a:p>
          </p:txBody>
        </p:sp>
        <p:sp>
          <p:nvSpPr>
            <p:cNvPr id="34" name="TextBox 33">
              <a:extLst>
                <a:ext uri="{FF2B5EF4-FFF2-40B4-BE49-F238E27FC236}">
                  <a16:creationId xmlns:a16="http://schemas.microsoft.com/office/drawing/2014/main" id="{B06C9191-0DA3-795E-0E81-B23B9ACB4AF3}"/>
                </a:ext>
              </a:extLst>
            </p:cNvPr>
            <p:cNvSpPr txBox="1"/>
            <p:nvPr/>
          </p:nvSpPr>
          <p:spPr>
            <a:xfrm>
              <a:off x="10158642" y="5537753"/>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Autoencoder reconstruction</a:t>
              </a:r>
            </a:p>
          </p:txBody>
        </p:sp>
        <p:sp>
          <p:nvSpPr>
            <p:cNvPr id="46" name="Rectangle 45">
              <a:extLst>
                <a:ext uri="{FF2B5EF4-FFF2-40B4-BE49-F238E27FC236}">
                  <a16:creationId xmlns:a16="http://schemas.microsoft.com/office/drawing/2014/main" id="{993F12B7-22F5-BAE2-2458-C55784912FA6}"/>
                </a:ext>
              </a:extLst>
            </p:cNvPr>
            <p:cNvSpPr/>
            <p:nvPr/>
          </p:nvSpPr>
          <p:spPr>
            <a:xfrm>
              <a:off x="1641025" y="7116655"/>
              <a:ext cx="8379176" cy="1704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25B3022-469F-41C9-C411-02C3C5E1107C}"/>
                </a:ext>
              </a:extLst>
            </p:cNvPr>
            <p:cNvSpPr txBox="1"/>
            <p:nvPr/>
          </p:nvSpPr>
          <p:spPr>
            <a:xfrm>
              <a:off x="10157902" y="7645895"/>
              <a:ext cx="1745860" cy="646331"/>
            </a:xfrm>
            <a:prstGeom prst="rect">
              <a:avLst/>
            </a:prstGeom>
            <a:noFill/>
            <a:ln>
              <a:noFill/>
            </a:ln>
          </p:spPr>
          <p:txBody>
            <a:bodyPr wrap="square" rtlCol="0">
              <a:spAutoFit/>
            </a:bodyPr>
            <a:lstStyle/>
            <a:p>
              <a:pPr algn="ctr"/>
              <a:r>
                <a:rPr lang="en-US" dirty="0">
                  <a:solidFill>
                    <a:srgbClr val="008E74"/>
                  </a:solidFill>
                  <a:latin typeface="Helvetica" pitchFamily="2" charset="0"/>
                </a:rPr>
                <a:t>Diffusion map reconstruction</a:t>
              </a:r>
            </a:p>
          </p:txBody>
        </p:sp>
        <p:pic>
          <p:nvPicPr>
            <p:cNvPr id="11" name="Picture 10">
              <a:extLst>
                <a:ext uri="{FF2B5EF4-FFF2-40B4-BE49-F238E27FC236}">
                  <a16:creationId xmlns:a16="http://schemas.microsoft.com/office/drawing/2014/main" id="{708DFEE5-5844-8037-7DC9-F36E6097721B}"/>
                </a:ext>
              </a:extLst>
            </p:cNvPr>
            <p:cNvPicPr>
              <a:picLocks noChangeAspect="1"/>
            </p:cNvPicPr>
            <p:nvPr/>
          </p:nvPicPr>
          <p:blipFill rotWithShape="1">
            <a:blip r:embed="rId3"/>
            <a:srcRect l="12253" t="26824" r="51971" b="25509"/>
            <a:stretch/>
          </p:blipFill>
          <p:spPr>
            <a:xfrm>
              <a:off x="1641026" y="991704"/>
              <a:ext cx="1666561" cy="1665315"/>
            </a:xfrm>
            <a:prstGeom prst="rect">
              <a:avLst/>
            </a:prstGeom>
          </p:spPr>
        </p:pic>
        <p:pic>
          <p:nvPicPr>
            <p:cNvPr id="12" name="Picture 11">
              <a:extLst>
                <a:ext uri="{FF2B5EF4-FFF2-40B4-BE49-F238E27FC236}">
                  <a16:creationId xmlns:a16="http://schemas.microsoft.com/office/drawing/2014/main" id="{E24E38AF-BC99-CCC3-B8A0-2B06E2A62B4F}"/>
                </a:ext>
              </a:extLst>
            </p:cNvPr>
            <p:cNvPicPr>
              <a:picLocks noChangeAspect="1"/>
            </p:cNvPicPr>
            <p:nvPr/>
          </p:nvPicPr>
          <p:blipFill rotWithShape="1">
            <a:blip r:embed="rId3"/>
            <a:srcRect l="54634" t="26840" r="9366" b="25578"/>
            <a:stretch/>
          </p:blipFill>
          <p:spPr>
            <a:xfrm>
              <a:off x="1596965" y="4942588"/>
              <a:ext cx="1679923" cy="1665315"/>
            </a:xfrm>
            <a:prstGeom prst="rect">
              <a:avLst/>
            </a:prstGeom>
          </p:spPr>
        </p:pic>
        <p:pic>
          <p:nvPicPr>
            <p:cNvPr id="16" name="Picture 15">
              <a:extLst>
                <a:ext uri="{FF2B5EF4-FFF2-40B4-BE49-F238E27FC236}">
                  <a16:creationId xmlns:a16="http://schemas.microsoft.com/office/drawing/2014/main" id="{161A4985-B884-F5C0-2433-9679F8338E55}"/>
                </a:ext>
              </a:extLst>
            </p:cNvPr>
            <p:cNvPicPr>
              <a:picLocks noChangeAspect="1"/>
            </p:cNvPicPr>
            <p:nvPr/>
          </p:nvPicPr>
          <p:blipFill rotWithShape="1">
            <a:blip r:embed="rId4"/>
            <a:srcRect l="12592" t="27529" r="52187" b="25961"/>
            <a:stretch/>
          </p:blipFill>
          <p:spPr>
            <a:xfrm>
              <a:off x="3889204" y="1000963"/>
              <a:ext cx="1681293" cy="1665189"/>
            </a:xfrm>
            <a:prstGeom prst="rect">
              <a:avLst/>
            </a:prstGeom>
          </p:spPr>
        </p:pic>
        <p:pic>
          <p:nvPicPr>
            <p:cNvPr id="21" name="Picture 20">
              <a:extLst>
                <a:ext uri="{FF2B5EF4-FFF2-40B4-BE49-F238E27FC236}">
                  <a16:creationId xmlns:a16="http://schemas.microsoft.com/office/drawing/2014/main" id="{25D1DB75-8816-47FE-DFEE-557AEF03B248}"/>
                </a:ext>
              </a:extLst>
            </p:cNvPr>
            <p:cNvPicPr>
              <a:picLocks noChangeAspect="1"/>
            </p:cNvPicPr>
            <p:nvPr/>
          </p:nvPicPr>
          <p:blipFill rotWithShape="1">
            <a:blip r:embed="rId4"/>
            <a:srcRect l="54635" t="27658" r="10109" b="25883"/>
            <a:stretch/>
          </p:blipFill>
          <p:spPr>
            <a:xfrm>
              <a:off x="3868967" y="4942588"/>
              <a:ext cx="1684877" cy="1665189"/>
            </a:xfrm>
            <a:prstGeom prst="rect">
              <a:avLst/>
            </a:prstGeom>
          </p:spPr>
        </p:pic>
        <p:pic>
          <p:nvPicPr>
            <p:cNvPr id="26" name="Picture 25">
              <a:extLst>
                <a:ext uri="{FF2B5EF4-FFF2-40B4-BE49-F238E27FC236}">
                  <a16:creationId xmlns:a16="http://schemas.microsoft.com/office/drawing/2014/main" id="{F3678B67-A24C-F395-DF70-DCF1391D0EC8}"/>
                </a:ext>
              </a:extLst>
            </p:cNvPr>
            <p:cNvPicPr>
              <a:picLocks noChangeAspect="1"/>
            </p:cNvPicPr>
            <p:nvPr/>
          </p:nvPicPr>
          <p:blipFill rotWithShape="1">
            <a:blip r:embed="rId5"/>
            <a:srcRect l="12501" t="27379" r="51946" b="25623"/>
            <a:stretch/>
          </p:blipFill>
          <p:spPr>
            <a:xfrm>
              <a:off x="6108674" y="1000963"/>
              <a:ext cx="1689699" cy="1675254"/>
            </a:xfrm>
            <a:prstGeom prst="rect">
              <a:avLst/>
            </a:prstGeom>
          </p:spPr>
        </p:pic>
        <p:pic>
          <p:nvPicPr>
            <p:cNvPr id="27" name="Picture 26">
              <a:extLst>
                <a:ext uri="{FF2B5EF4-FFF2-40B4-BE49-F238E27FC236}">
                  <a16:creationId xmlns:a16="http://schemas.microsoft.com/office/drawing/2014/main" id="{AF1C116A-9159-3087-D0AF-4C146C8829F8}"/>
                </a:ext>
              </a:extLst>
            </p:cNvPr>
            <p:cNvPicPr>
              <a:picLocks noChangeAspect="1"/>
            </p:cNvPicPr>
            <p:nvPr/>
          </p:nvPicPr>
          <p:blipFill rotWithShape="1">
            <a:blip r:embed="rId5"/>
            <a:srcRect l="54815" t="27523" r="10091" b="25662"/>
            <a:stretch/>
          </p:blipFill>
          <p:spPr>
            <a:xfrm>
              <a:off x="6108674" y="4958406"/>
              <a:ext cx="1689699" cy="1690522"/>
            </a:xfrm>
            <a:prstGeom prst="rect">
              <a:avLst/>
            </a:prstGeom>
          </p:spPr>
        </p:pic>
        <p:pic>
          <p:nvPicPr>
            <p:cNvPr id="32" name="Picture 31">
              <a:extLst>
                <a:ext uri="{FF2B5EF4-FFF2-40B4-BE49-F238E27FC236}">
                  <a16:creationId xmlns:a16="http://schemas.microsoft.com/office/drawing/2014/main" id="{32C85EBD-E321-CA65-4B45-182882FB9A62}"/>
                </a:ext>
              </a:extLst>
            </p:cNvPr>
            <p:cNvPicPr>
              <a:picLocks noChangeAspect="1"/>
            </p:cNvPicPr>
            <p:nvPr/>
          </p:nvPicPr>
          <p:blipFill rotWithShape="1">
            <a:blip r:embed="rId6"/>
            <a:srcRect l="12417" t="27687" r="52032" b="25627"/>
            <a:stretch/>
          </p:blipFill>
          <p:spPr>
            <a:xfrm>
              <a:off x="8352592" y="1004012"/>
              <a:ext cx="1699801" cy="1674168"/>
            </a:xfrm>
            <a:prstGeom prst="rect">
              <a:avLst/>
            </a:prstGeom>
          </p:spPr>
        </p:pic>
        <p:pic>
          <p:nvPicPr>
            <p:cNvPr id="33" name="Picture 32">
              <a:extLst>
                <a:ext uri="{FF2B5EF4-FFF2-40B4-BE49-F238E27FC236}">
                  <a16:creationId xmlns:a16="http://schemas.microsoft.com/office/drawing/2014/main" id="{10D59DEF-8D9D-603A-CFF2-35AAF141E709}"/>
                </a:ext>
              </a:extLst>
            </p:cNvPr>
            <p:cNvPicPr>
              <a:picLocks noChangeAspect="1"/>
            </p:cNvPicPr>
            <p:nvPr/>
          </p:nvPicPr>
          <p:blipFill rotWithShape="1">
            <a:blip r:embed="rId6"/>
            <a:srcRect l="54669" t="26771" r="9852" b="25924"/>
            <a:stretch/>
          </p:blipFill>
          <p:spPr>
            <a:xfrm>
              <a:off x="8352592" y="4943416"/>
              <a:ext cx="1652102" cy="1652102"/>
            </a:xfrm>
            <a:prstGeom prst="rect">
              <a:avLst/>
            </a:prstGeom>
          </p:spPr>
        </p:pic>
        <p:pic>
          <p:nvPicPr>
            <p:cNvPr id="8" name="Picture 7">
              <a:extLst>
                <a:ext uri="{FF2B5EF4-FFF2-40B4-BE49-F238E27FC236}">
                  <a16:creationId xmlns:a16="http://schemas.microsoft.com/office/drawing/2014/main" id="{D3C57FDB-B92A-2796-C877-206F4A091C10}"/>
                </a:ext>
              </a:extLst>
            </p:cNvPr>
            <p:cNvPicPr>
              <a:picLocks noChangeAspect="1"/>
            </p:cNvPicPr>
            <p:nvPr/>
          </p:nvPicPr>
          <p:blipFill rotWithShape="1">
            <a:blip r:embed="rId7"/>
            <a:srcRect l="54298" t="27043" r="9565" b="25769"/>
            <a:stretch/>
          </p:blipFill>
          <p:spPr>
            <a:xfrm>
              <a:off x="8333078" y="2906288"/>
              <a:ext cx="1715843" cy="1680351"/>
            </a:xfrm>
            <a:prstGeom prst="rect">
              <a:avLst/>
            </a:prstGeom>
          </p:spPr>
        </p:pic>
        <p:pic>
          <p:nvPicPr>
            <p:cNvPr id="10" name="Picture 9">
              <a:extLst>
                <a:ext uri="{FF2B5EF4-FFF2-40B4-BE49-F238E27FC236}">
                  <a16:creationId xmlns:a16="http://schemas.microsoft.com/office/drawing/2014/main" id="{E2690229-3AD5-60C9-A512-F0C7A6F51FE6}"/>
                </a:ext>
              </a:extLst>
            </p:cNvPr>
            <p:cNvPicPr>
              <a:picLocks noChangeAspect="1"/>
            </p:cNvPicPr>
            <p:nvPr/>
          </p:nvPicPr>
          <p:blipFill rotWithShape="1">
            <a:blip r:embed="rId8"/>
            <a:srcRect l="55217" t="27015" r="9816" b="25769"/>
            <a:stretch/>
          </p:blipFill>
          <p:spPr>
            <a:xfrm>
              <a:off x="6124716" y="2906288"/>
              <a:ext cx="1673657" cy="1694914"/>
            </a:xfrm>
            <a:prstGeom prst="rect">
              <a:avLst/>
            </a:prstGeom>
          </p:spPr>
        </p:pic>
        <p:pic>
          <p:nvPicPr>
            <p:cNvPr id="14" name="Picture 13">
              <a:extLst>
                <a:ext uri="{FF2B5EF4-FFF2-40B4-BE49-F238E27FC236}">
                  <a16:creationId xmlns:a16="http://schemas.microsoft.com/office/drawing/2014/main" id="{596A3946-57A9-C1C2-EE3E-2BAD375DF9B1}"/>
                </a:ext>
              </a:extLst>
            </p:cNvPr>
            <p:cNvPicPr>
              <a:picLocks noChangeAspect="1"/>
            </p:cNvPicPr>
            <p:nvPr/>
          </p:nvPicPr>
          <p:blipFill rotWithShape="1">
            <a:blip r:embed="rId9"/>
            <a:srcRect l="54460" t="27394" r="9533" b="25769"/>
            <a:stretch/>
          </p:blipFill>
          <p:spPr>
            <a:xfrm>
              <a:off x="3883124" y="2906288"/>
              <a:ext cx="1706887" cy="1710181"/>
            </a:xfrm>
            <a:prstGeom prst="rect">
              <a:avLst/>
            </a:prstGeom>
          </p:spPr>
        </p:pic>
        <p:pic>
          <p:nvPicPr>
            <p:cNvPr id="17" name="Picture 16">
              <a:extLst>
                <a:ext uri="{FF2B5EF4-FFF2-40B4-BE49-F238E27FC236}">
                  <a16:creationId xmlns:a16="http://schemas.microsoft.com/office/drawing/2014/main" id="{14BF8B87-FF17-EE05-347F-CAED9481F2E8}"/>
                </a:ext>
              </a:extLst>
            </p:cNvPr>
            <p:cNvPicPr>
              <a:picLocks noChangeAspect="1"/>
            </p:cNvPicPr>
            <p:nvPr/>
          </p:nvPicPr>
          <p:blipFill rotWithShape="1">
            <a:blip r:embed="rId10"/>
            <a:srcRect l="54678" t="26911" r="10188" b="26111"/>
            <a:stretch/>
          </p:blipFill>
          <p:spPr>
            <a:xfrm>
              <a:off x="1637554" y="2900238"/>
              <a:ext cx="1639334" cy="1710181"/>
            </a:xfrm>
            <a:prstGeom prst="rect">
              <a:avLst/>
            </a:prstGeom>
          </p:spPr>
        </p:pic>
      </p:grpSp>
    </p:spTree>
    <p:extLst>
      <p:ext uri="{BB962C8B-B14F-4D97-AF65-F5344CB8AC3E}">
        <p14:creationId xmlns:p14="http://schemas.microsoft.com/office/powerpoint/2010/main" val="221325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15</a:t>
            </a:fld>
            <a:endParaRPr lang="en-US" dirty="0"/>
          </a:p>
        </p:txBody>
      </p:sp>
      <p:grpSp>
        <p:nvGrpSpPr>
          <p:cNvPr id="11" name="Group 10">
            <a:extLst>
              <a:ext uri="{FF2B5EF4-FFF2-40B4-BE49-F238E27FC236}">
                <a16:creationId xmlns:a16="http://schemas.microsoft.com/office/drawing/2014/main" id="{C5FE0A20-1446-654C-6EE6-DC4FC39AC4A8}"/>
              </a:ext>
            </a:extLst>
          </p:cNvPr>
          <p:cNvGrpSpPr/>
          <p:nvPr/>
        </p:nvGrpSpPr>
        <p:grpSpPr>
          <a:xfrm>
            <a:off x="76718" y="1351952"/>
            <a:ext cx="11802566" cy="4706358"/>
            <a:chOff x="76718" y="1351952"/>
            <a:chExt cx="11802566" cy="4706358"/>
          </a:xfrm>
        </p:grpSpPr>
        <p:grpSp>
          <p:nvGrpSpPr>
            <p:cNvPr id="69" name="Group 68">
              <a:extLst>
                <a:ext uri="{FF2B5EF4-FFF2-40B4-BE49-F238E27FC236}">
                  <a16:creationId xmlns:a16="http://schemas.microsoft.com/office/drawing/2014/main" id="{DC56950E-94A2-E880-77A9-BDA4C19D995E}"/>
                </a:ext>
              </a:extLst>
            </p:cNvPr>
            <p:cNvGrpSpPr/>
            <p:nvPr/>
          </p:nvGrpSpPr>
          <p:grpSpPr>
            <a:xfrm>
              <a:off x="6018378" y="1351952"/>
              <a:ext cx="5860906" cy="4706358"/>
              <a:chOff x="6018378" y="1351952"/>
              <a:chExt cx="5860906" cy="4706358"/>
            </a:xfrm>
          </p:grpSpPr>
          <p:cxnSp>
            <p:nvCxnSpPr>
              <p:cNvPr id="36" name="Straight Arrow Connector 35">
                <a:extLst>
                  <a:ext uri="{FF2B5EF4-FFF2-40B4-BE49-F238E27FC236}">
                    <a16:creationId xmlns:a16="http://schemas.microsoft.com/office/drawing/2014/main" id="{28EC997E-95E9-7118-14FA-7849538A26A7}"/>
                  </a:ext>
                </a:extLst>
              </p:cNvPr>
              <p:cNvCxnSpPr>
                <a:cxnSpLocks/>
              </p:cNvCxnSpPr>
              <p:nvPr/>
            </p:nvCxnSpPr>
            <p:spPr>
              <a:xfrm flipV="1">
                <a:off x="6724354" y="1428640"/>
                <a:ext cx="0" cy="380619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F57E637-0D1C-44B6-7391-8A80F2E0AECD}"/>
                  </a:ext>
                </a:extLst>
              </p:cNvPr>
              <p:cNvCxnSpPr>
                <a:cxnSpLocks/>
              </p:cNvCxnSpPr>
              <p:nvPr/>
            </p:nvCxnSpPr>
            <p:spPr>
              <a:xfrm>
                <a:off x="6712924" y="5234830"/>
                <a:ext cx="516636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823A6C8-B05F-1104-F38C-E668D2B04CF4}"/>
                  </a:ext>
                </a:extLst>
              </p:cNvPr>
              <p:cNvSpPr/>
              <p:nvPr/>
            </p:nvSpPr>
            <p:spPr>
              <a:xfrm rot="16200000">
                <a:off x="4893038" y="3179320"/>
                <a:ext cx="3118290" cy="369332"/>
              </a:xfrm>
              <a:prstGeom prst="rect">
                <a:avLst/>
              </a:prstGeom>
            </p:spPr>
            <p:txBody>
              <a:bodyPr wrap="square">
                <a:spAutoFit/>
              </a:bodyPr>
              <a:lstStyle/>
              <a:p>
                <a:pPr algn="ctr"/>
                <a:r>
                  <a:rPr lang="en-US" dirty="0">
                    <a:latin typeface="Helvetica" panose="020B0604020202020204" pitchFamily="34" charset="0"/>
                  </a:rPr>
                  <a:t>Optimal reconstruction error</a:t>
                </a:r>
              </a:p>
            </p:txBody>
          </p:sp>
          <p:sp>
            <p:nvSpPr>
              <p:cNvPr id="39" name="Rectangle 38">
                <a:extLst>
                  <a:ext uri="{FF2B5EF4-FFF2-40B4-BE49-F238E27FC236}">
                    <a16:creationId xmlns:a16="http://schemas.microsoft.com/office/drawing/2014/main" id="{20C408D2-C590-0B04-BDD9-2BA75611D85A}"/>
                  </a:ext>
                </a:extLst>
              </p:cNvPr>
              <p:cNvSpPr/>
              <p:nvPr/>
            </p:nvSpPr>
            <p:spPr>
              <a:xfrm>
                <a:off x="6599389" y="5404891"/>
                <a:ext cx="1764124" cy="646331"/>
              </a:xfrm>
              <a:prstGeom prst="rect">
                <a:avLst/>
              </a:prstGeom>
            </p:spPr>
            <p:txBody>
              <a:bodyPr wrap="square">
                <a:spAutoFit/>
              </a:bodyPr>
              <a:lstStyle/>
              <a:p>
                <a:pPr algn="ctr"/>
                <a:r>
                  <a:rPr lang="en-US" dirty="0">
                    <a:latin typeface="Helvetica" panose="020B0604020202020204" pitchFamily="34" charset="0"/>
                  </a:rPr>
                  <a:t>Spinodal decomposition</a:t>
                </a:r>
              </a:p>
            </p:txBody>
          </p:sp>
          <p:sp>
            <p:nvSpPr>
              <p:cNvPr id="49" name="Rectangle 48">
                <a:extLst>
                  <a:ext uri="{FF2B5EF4-FFF2-40B4-BE49-F238E27FC236}">
                    <a16:creationId xmlns:a16="http://schemas.microsoft.com/office/drawing/2014/main" id="{0C0946C9-5559-A62F-6BA8-003DA7B5FE29}"/>
                  </a:ext>
                </a:extLst>
              </p:cNvPr>
              <p:cNvSpPr/>
              <p:nvPr/>
            </p:nvSpPr>
            <p:spPr>
              <a:xfrm>
                <a:off x="6018378" y="1351952"/>
                <a:ext cx="522570" cy="400110"/>
              </a:xfrm>
              <a:prstGeom prst="rect">
                <a:avLst/>
              </a:prstGeom>
            </p:spPr>
            <p:txBody>
              <a:bodyPr wrap="square">
                <a:spAutoFit/>
              </a:bodyPr>
              <a:lstStyle/>
              <a:p>
                <a:r>
                  <a:rPr lang="en-US" sz="2000" dirty="0">
                    <a:latin typeface="Helvetica" panose="020B0604020202020204" pitchFamily="34" charset="0"/>
                  </a:rPr>
                  <a:t>(b)</a:t>
                </a:r>
              </a:p>
            </p:txBody>
          </p:sp>
          <p:sp>
            <p:nvSpPr>
              <p:cNvPr id="50" name="Rectangle 49">
                <a:extLst>
                  <a:ext uri="{FF2B5EF4-FFF2-40B4-BE49-F238E27FC236}">
                    <a16:creationId xmlns:a16="http://schemas.microsoft.com/office/drawing/2014/main" id="{D929C471-DF10-B62D-833D-03F8EF397371}"/>
                  </a:ext>
                </a:extLst>
              </p:cNvPr>
              <p:cNvSpPr/>
              <p:nvPr/>
            </p:nvSpPr>
            <p:spPr>
              <a:xfrm>
                <a:off x="7118430" y="2300173"/>
                <a:ext cx="190565" cy="2934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6315FE8-444A-C5CF-B96F-C2D0DE80132E}"/>
                  </a:ext>
                </a:extLst>
              </p:cNvPr>
              <p:cNvSpPr/>
              <p:nvPr/>
            </p:nvSpPr>
            <p:spPr>
              <a:xfrm>
                <a:off x="7339248" y="2858019"/>
                <a:ext cx="190565" cy="23625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A53B4D2-A4BC-31F9-CBB7-E53AC2699CBF}"/>
                  </a:ext>
                </a:extLst>
              </p:cNvPr>
              <p:cNvSpPr/>
              <p:nvPr/>
            </p:nvSpPr>
            <p:spPr>
              <a:xfrm>
                <a:off x="7573944" y="3429000"/>
                <a:ext cx="190565" cy="180403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75470FF-C16C-79EA-9129-0C96192936CE}"/>
                  </a:ext>
                </a:extLst>
              </p:cNvPr>
              <p:cNvSpPr/>
              <p:nvPr/>
            </p:nvSpPr>
            <p:spPr>
              <a:xfrm>
                <a:off x="8338690" y="2302019"/>
                <a:ext cx="190565" cy="2934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A3C6324-6A2A-42A6-74A2-7B4778B1F4B2}"/>
                  </a:ext>
                </a:extLst>
              </p:cNvPr>
              <p:cNvSpPr/>
              <p:nvPr/>
            </p:nvSpPr>
            <p:spPr>
              <a:xfrm>
                <a:off x="8559508" y="2859865"/>
                <a:ext cx="190565" cy="23625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EF8443-77AA-9E0E-75A3-C1CA2E520D96}"/>
                  </a:ext>
                </a:extLst>
              </p:cNvPr>
              <p:cNvSpPr/>
              <p:nvPr/>
            </p:nvSpPr>
            <p:spPr>
              <a:xfrm>
                <a:off x="8794204" y="3430846"/>
                <a:ext cx="190565" cy="180403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8183DD4-13D0-DB9F-BEA4-5F06ECADCF58}"/>
                  </a:ext>
                </a:extLst>
              </p:cNvPr>
              <p:cNvSpPr/>
              <p:nvPr/>
            </p:nvSpPr>
            <p:spPr>
              <a:xfrm>
                <a:off x="9409368" y="2325458"/>
                <a:ext cx="190565" cy="2934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17C6F22-8AEE-A6B8-9713-EF977B80C644}"/>
                  </a:ext>
                </a:extLst>
              </p:cNvPr>
              <p:cNvSpPr/>
              <p:nvPr/>
            </p:nvSpPr>
            <p:spPr>
              <a:xfrm>
                <a:off x="9630186" y="2883304"/>
                <a:ext cx="190565" cy="23625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25DC595-AB90-6681-E6A0-64584BD6F60C}"/>
                  </a:ext>
                </a:extLst>
              </p:cNvPr>
              <p:cNvSpPr/>
              <p:nvPr/>
            </p:nvSpPr>
            <p:spPr>
              <a:xfrm>
                <a:off x="9864882" y="3454285"/>
                <a:ext cx="190565" cy="180403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8C6049-CDEB-FB93-9C51-75DAEF37D2AE}"/>
                  </a:ext>
                </a:extLst>
              </p:cNvPr>
              <p:cNvSpPr/>
              <p:nvPr/>
            </p:nvSpPr>
            <p:spPr>
              <a:xfrm>
                <a:off x="10731062" y="2325458"/>
                <a:ext cx="190565" cy="2934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BA1034A-8DE4-18BB-1D8E-AC1ACE0DF36D}"/>
                  </a:ext>
                </a:extLst>
              </p:cNvPr>
              <p:cNvSpPr/>
              <p:nvPr/>
            </p:nvSpPr>
            <p:spPr>
              <a:xfrm>
                <a:off x="10951880" y="2883304"/>
                <a:ext cx="190565" cy="23625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A923A2E-C498-C88A-8D3A-753C4863675F}"/>
                  </a:ext>
                </a:extLst>
              </p:cNvPr>
              <p:cNvSpPr/>
              <p:nvPr/>
            </p:nvSpPr>
            <p:spPr>
              <a:xfrm>
                <a:off x="11186576" y="3454285"/>
                <a:ext cx="190565" cy="180403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5DCA598-8BBE-ED5F-FB6A-E6850C8371FD}"/>
                  </a:ext>
                </a:extLst>
              </p:cNvPr>
              <p:cNvSpPr/>
              <p:nvPr/>
            </p:nvSpPr>
            <p:spPr>
              <a:xfrm>
                <a:off x="8182153" y="5411979"/>
                <a:ext cx="945274" cy="369332"/>
              </a:xfrm>
              <a:prstGeom prst="rect">
                <a:avLst/>
              </a:prstGeom>
            </p:spPr>
            <p:txBody>
              <a:bodyPr wrap="square">
                <a:spAutoFit/>
              </a:bodyPr>
              <a:lstStyle/>
              <a:p>
                <a:pPr algn="ctr"/>
                <a:r>
                  <a:rPr lang="en-US" dirty="0">
                    <a:latin typeface="Helvetica" panose="020B0604020202020204" pitchFamily="34" charset="0"/>
                  </a:rPr>
                  <a:t>PVD</a:t>
                </a:r>
              </a:p>
            </p:txBody>
          </p:sp>
          <p:sp>
            <p:nvSpPr>
              <p:cNvPr id="63" name="Rectangle 62">
                <a:extLst>
                  <a:ext uri="{FF2B5EF4-FFF2-40B4-BE49-F238E27FC236}">
                    <a16:creationId xmlns:a16="http://schemas.microsoft.com/office/drawing/2014/main" id="{D1C70C9A-C517-C4D3-7C30-2C0B5118FAC8}"/>
                  </a:ext>
                </a:extLst>
              </p:cNvPr>
              <p:cNvSpPr/>
              <p:nvPr/>
            </p:nvSpPr>
            <p:spPr>
              <a:xfrm>
                <a:off x="9102006" y="5411979"/>
                <a:ext cx="1248488" cy="646331"/>
              </a:xfrm>
              <a:prstGeom prst="rect">
                <a:avLst/>
              </a:prstGeom>
            </p:spPr>
            <p:txBody>
              <a:bodyPr wrap="square">
                <a:spAutoFit/>
              </a:bodyPr>
              <a:lstStyle/>
              <a:p>
                <a:pPr algn="ctr"/>
                <a:r>
                  <a:rPr lang="en-US" dirty="0">
                    <a:latin typeface="Helvetica" panose="020B0604020202020204" pitchFamily="34" charset="0"/>
                  </a:rPr>
                  <a:t>Dendrite evolution</a:t>
                </a:r>
              </a:p>
            </p:txBody>
          </p:sp>
          <p:sp>
            <p:nvSpPr>
              <p:cNvPr id="64" name="Rectangle 63">
                <a:extLst>
                  <a:ext uri="{FF2B5EF4-FFF2-40B4-BE49-F238E27FC236}">
                    <a16:creationId xmlns:a16="http://schemas.microsoft.com/office/drawing/2014/main" id="{420D03D3-BAE5-4B2F-7915-8BCB742C52DF}"/>
                  </a:ext>
                </a:extLst>
              </p:cNvPr>
              <p:cNvSpPr/>
              <p:nvPr/>
            </p:nvSpPr>
            <p:spPr>
              <a:xfrm>
                <a:off x="10464743" y="5411979"/>
                <a:ext cx="1248488" cy="646331"/>
              </a:xfrm>
              <a:prstGeom prst="rect">
                <a:avLst/>
              </a:prstGeom>
            </p:spPr>
            <p:txBody>
              <a:bodyPr wrap="square">
                <a:spAutoFit/>
              </a:bodyPr>
              <a:lstStyle/>
              <a:p>
                <a:pPr algn="ctr"/>
                <a:r>
                  <a:rPr lang="en-US" dirty="0">
                    <a:latin typeface="Helvetica" panose="020B0604020202020204" pitchFamily="34" charset="0"/>
                  </a:rPr>
                  <a:t>Grain growth</a:t>
                </a:r>
              </a:p>
            </p:txBody>
          </p:sp>
          <p:sp>
            <p:nvSpPr>
              <p:cNvPr id="65" name="TextBox 64">
                <a:extLst>
                  <a:ext uri="{FF2B5EF4-FFF2-40B4-BE49-F238E27FC236}">
                    <a16:creationId xmlns:a16="http://schemas.microsoft.com/office/drawing/2014/main" id="{14A3260E-D6FF-0D23-32CF-D6AA127CAED1}"/>
                  </a:ext>
                </a:extLst>
              </p:cNvPr>
              <p:cNvSpPr txBox="1"/>
              <p:nvPr/>
            </p:nvSpPr>
            <p:spPr>
              <a:xfrm>
                <a:off x="7367707" y="2403442"/>
                <a:ext cx="872927" cy="369332"/>
              </a:xfrm>
              <a:prstGeom prst="rect">
                <a:avLst/>
              </a:prstGeom>
              <a:noFill/>
              <a:ln>
                <a:noFill/>
              </a:ln>
            </p:spPr>
            <p:txBody>
              <a:bodyPr wrap="square" rtlCol="0">
                <a:spAutoFit/>
              </a:bodyPr>
              <a:lstStyle/>
              <a:p>
                <a:pPr algn="ctr"/>
                <a:r>
                  <a:rPr lang="en-US" dirty="0">
                    <a:solidFill>
                      <a:srgbClr val="FF0000"/>
                    </a:solidFill>
                    <a:latin typeface="Helvetica" pitchFamily="2" charset="0"/>
                  </a:rPr>
                  <a:t>Z = 10</a:t>
                </a:r>
              </a:p>
            </p:txBody>
          </p:sp>
          <p:sp>
            <p:nvSpPr>
              <p:cNvPr id="66" name="TextBox 65">
                <a:extLst>
                  <a:ext uri="{FF2B5EF4-FFF2-40B4-BE49-F238E27FC236}">
                    <a16:creationId xmlns:a16="http://schemas.microsoft.com/office/drawing/2014/main" id="{A66C0D78-B8E0-18AE-BA26-8D155A88FBDF}"/>
                  </a:ext>
                </a:extLst>
              </p:cNvPr>
              <p:cNvSpPr txBox="1"/>
              <p:nvPr/>
            </p:nvSpPr>
            <p:spPr>
              <a:xfrm>
                <a:off x="6917769" y="1879953"/>
                <a:ext cx="730894" cy="369332"/>
              </a:xfrm>
              <a:prstGeom prst="rect">
                <a:avLst/>
              </a:prstGeom>
              <a:noFill/>
              <a:ln>
                <a:noFill/>
              </a:ln>
            </p:spPr>
            <p:txBody>
              <a:bodyPr wrap="square" rtlCol="0">
                <a:spAutoFit/>
              </a:bodyPr>
              <a:lstStyle/>
              <a:p>
                <a:r>
                  <a:rPr lang="en-US" dirty="0">
                    <a:solidFill>
                      <a:srgbClr val="008E74"/>
                    </a:solidFill>
                    <a:latin typeface="Helvetica" pitchFamily="2" charset="0"/>
                  </a:rPr>
                  <a:t>Z = 3</a:t>
                </a:r>
              </a:p>
            </p:txBody>
          </p:sp>
          <p:sp>
            <p:nvSpPr>
              <p:cNvPr id="67" name="TextBox 66">
                <a:extLst>
                  <a:ext uri="{FF2B5EF4-FFF2-40B4-BE49-F238E27FC236}">
                    <a16:creationId xmlns:a16="http://schemas.microsoft.com/office/drawing/2014/main" id="{7847104F-F5BD-9885-8C30-FBFB24F21C43}"/>
                  </a:ext>
                </a:extLst>
              </p:cNvPr>
              <p:cNvSpPr txBox="1"/>
              <p:nvPr/>
            </p:nvSpPr>
            <p:spPr>
              <a:xfrm>
                <a:off x="7516962" y="3041714"/>
                <a:ext cx="872927" cy="369332"/>
              </a:xfrm>
              <a:prstGeom prst="rect">
                <a:avLst/>
              </a:prstGeom>
              <a:noFill/>
              <a:ln>
                <a:noFill/>
              </a:ln>
            </p:spPr>
            <p:txBody>
              <a:bodyPr wrap="square" rtlCol="0">
                <a:spAutoFit/>
              </a:bodyPr>
              <a:lstStyle/>
              <a:p>
                <a:pPr algn="ctr"/>
                <a:r>
                  <a:rPr lang="en-US" dirty="0">
                    <a:solidFill>
                      <a:schemeClr val="tx2"/>
                    </a:solidFill>
                    <a:latin typeface="Helvetica" pitchFamily="2" charset="0"/>
                  </a:rPr>
                  <a:t>Z = 7</a:t>
                </a:r>
              </a:p>
            </p:txBody>
          </p:sp>
        </p:grpSp>
        <p:grpSp>
          <p:nvGrpSpPr>
            <p:cNvPr id="10" name="Group 9">
              <a:extLst>
                <a:ext uri="{FF2B5EF4-FFF2-40B4-BE49-F238E27FC236}">
                  <a16:creationId xmlns:a16="http://schemas.microsoft.com/office/drawing/2014/main" id="{25652FF4-F6FE-18C0-0780-89E3A3600D08}"/>
                </a:ext>
              </a:extLst>
            </p:cNvPr>
            <p:cNvGrpSpPr/>
            <p:nvPr/>
          </p:nvGrpSpPr>
          <p:grpSpPr>
            <a:xfrm>
              <a:off x="76718" y="1351952"/>
              <a:ext cx="5756093" cy="4162884"/>
              <a:chOff x="76718" y="1351952"/>
              <a:chExt cx="5756093" cy="4162884"/>
            </a:xfrm>
          </p:grpSpPr>
          <p:pic>
            <p:nvPicPr>
              <p:cNvPr id="1026" name="Picture 2">
                <a:extLst>
                  <a:ext uri="{FF2B5EF4-FFF2-40B4-BE49-F238E27FC236}">
                    <a16:creationId xmlns:a16="http://schemas.microsoft.com/office/drawing/2014/main" id="{B2CCF95F-68E5-8279-B220-E8ABE2928C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3" t="11661" r="9265" b="4135"/>
              <a:stretch/>
            </p:blipFill>
            <p:spPr bwMode="auto">
              <a:xfrm>
                <a:off x="443760" y="1552007"/>
                <a:ext cx="5389051" cy="3962829"/>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0FCE1000-E650-9F4F-267E-ADC9BF9C09C4}"/>
                  </a:ext>
                </a:extLst>
              </p:cNvPr>
              <p:cNvSpPr/>
              <p:nvPr/>
            </p:nvSpPr>
            <p:spPr>
              <a:xfrm>
                <a:off x="76718" y="1351952"/>
                <a:ext cx="522570" cy="400110"/>
              </a:xfrm>
              <a:prstGeom prst="rect">
                <a:avLst/>
              </a:prstGeom>
            </p:spPr>
            <p:txBody>
              <a:bodyPr wrap="square">
                <a:spAutoFit/>
              </a:bodyPr>
              <a:lstStyle/>
              <a:p>
                <a:r>
                  <a:rPr lang="en-US" sz="2000" dirty="0">
                    <a:latin typeface="Helvetica" panose="020B0604020202020204" pitchFamily="34" charset="0"/>
                  </a:rPr>
                  <a:t>(a)</a:t>
                </a:r>
              </a:p>
            </p:txBody>
          </p:sp>
          <p:sp>
            <p:nvSpPr>
              <p:cNvPr id="2" name="TextBox 1">
                <a:extLst>
                  <a:ext uri="{FF2B5EF4-FFF2-40B4-BE49-F238E27FC236}">
                    <a16:creationId xmlns:a16="http://schemas.microsoft.com/office/drawing/2014/main" id="{2E279F04-AA6D-0DAC-2FEC-5550D88A96E2}"/>
                  </a:ext>
                </a:extLst>
              </p:cNvPr>
              <p:cNvSpPr txBox="1"/>
              <p:nvPr/>
            </p:nvSpPr>
            <p:spPr>
              <a:xfrm>
                <a:off x="3419795" y="2158042"/>
                <a:ext cx="2274864" cy="369332"/>
              </a:xfrm>
              <a:prstGeom prst="rect">
                <a:avLst/>
              </a:prstGeom>
              <a:noFill/>
              <a:ln>
                <a:noFill/>
              </a:ln>
            </p:spPr>
            <p:txBody>
              <a:bodyPr wrap="square" rtlCol="0">
                <a:spAutoFit/>
              </a:bodyPr>
              <a:lstStyle/>
              <a:p>
                <a:pPr algn="ctr"/>
                <a:r>
                  <a:rPr lang="en-US" dirty="0">
                    <a:solidFill>
                      <a:srgbClr val="FF0000"/>
                    </a:solidFill>
                    <a:latin typeface="Helvetica" pitchFamily="2" charset="0"/>
                  </a:rPr>
                  <a:t>PVD – autoencoder </a:t>
                </a:r>
              </a:p>
            </p:txBody>
          </p:sp>
          <p:sp>
            <p:nvSpPr>
              <p:cNvPr id="3" name="TextBox 2">
                <a:extLst>
                  <a:ext uri="{FF2B5EF4-FFF2-40B4-BE49-F238E27FC236}">
                    <a16:creationId xmlns:a16="http://schemas.microsoft.com/office/drawing/2014/main" id="{411E8D32-CAAE-8A03-D771-ABBBCB7502CC}"/>
                  </a:ext>
                </a:extLst>
              </p:cNvPr>
              <p:cNvSpPr txBox="1"/>
              <p:nvPr/>
            </p:nvSpPr>
            <p:spPr>
              <a:xfrm>
                <a:off x="2155397" y="4461636"/>
                <a:ext cx="2601798" cy="369332"/>
              </a:xfrm>
              <a:prstGeom prst="rect">
                <a:avLst/>
              </a:prstGeom>
              <a:noFill/>
              <a:ln>
                <a:noFill/>
              </a:ln>
            </p:spPr>
            <p:txBody>
              <a:bodyPr wrap="square" rtlCol="0">
                <a:spAutoFit/>
              </a:bodyPr>
              <a:lstStyle/>
              <a:p>
                <a:r>
                  <a:rPr lang="en-US" dirty="0">
                    <a:solidFill>
                      <a:srgbClr val="008E74"/>
                    </a:solidFill>
                    <a:latin typeface="Helvetica" pitchFamily="2" charset="0"/>
                  </a:rPr>
                  <a:t>Dendrite – autoencoder </a:t>
                </a:r>
              </a:p>
            </p:txBody>
          </p:sp>
          <p:sp>
            <p:nvSpPr>
              <p:cNvPr id="6" name="TextBox 5">
                <a:extLst>
                  <a:ext uri="{FF2B5EF4-FFF2-40B4-BE49-F238E27FC236}">
                    <a16:creationId xmlns:a16="http://schemas.microsoft.com/office/drawing/2014/main" id="{2B0AB6FF-86FA-576A-BEA0-DE4F7179B450}"/>
                  </a:ext>
                </a:extLst>
              </p:cNvPr>
              <p:cNvSpPr txBox="1"/>
              <p:nvPr/>
            </p:nvSpPr>
            <p:spPr>
              <a:xfrm>
                <a:off x="2744465" y="3263348"/>
                <a:ext cx="1488411" cy="369332"/>
              </a:xfrm>
              <a:prstGeom prst="rect">
                <a:avLst/>
              </a:prstGeom>
              <a:noFill/>
              <a:ln>
                <a:noFill/>
              </a:ln>
            </p:spPr>
            <p:txBody>
              <a:bodyPr wrap="square" rtlCol="0">
                <a:spAutoFit/>
              </a:bodyPr>
              <a:lstStyle/>
              <a:p>
                <a:pPr algn="ctr"/>
                <a:r>
                  <a:rPr lang="en-US" dirty="0">
                    <a:solidFill>
                      <a:srgbClr val="FFC000"/>
                    </a:solidFill>
                    <a:latin typeface="Helvetica" pitchFamily="2" charset="0"/>
                  </a:rPr>
                  <a:t>PVD – PCA</a:t>
                </a:r>
              </a:p>
            </p:txBody>
          </p:sp>
          <p:sp>
            <p:nvSpPr>
              <p:cNvPr id="9" name="TextBox 8">
                <a:extLst>
                  <a:ext uri="{FF2B5EF4-FFF2-40B4-BE49-F238E27FC236}">
                    <a16:creationId xmlns:a16="http://schemas.microsoft.com/office/drawing/2014/main" id="{5EE11364-04F2-8D5C-91F4-3AB5C7B7DA9F}"/>
                  </a:ext>
                </a:extLst>
              </p:cNvPr>
              <p:cNvSpPr txBox="1"/>
              <p:nvPr/>
            </p:nvSpPr>
            <p:spPr>
              <a:xfrm>
                <a:off x="1448703" y="4131882"/>
                <a:ext cx="1780634" cy="369332"/>
              </a:xfrm>
              <a:prstGeom prst="rect">
                <a:avLst/>
              </a:prstGeom>
              <a:noFill/>
              <a:ln>
                <a:noFill/>
              </a:ln>
            </p:spPr>
            <p:txBody>
              <a:bodyPr wrap="square" rtlCol="0">
                <a:spAutoFit/>
              </a:bodyPr>
              <a:lstStyle/>
              <a:p>
                <a:r>
                  <a:rPr lang="en-US" dirty="0">
                    <a:solidFill>
                      <a:schemeClr val="accent2">
                        <a:lumMod val="40000"/>
                        <a:lumOff val="60000"/>
                      </a:schemeClr>
                    </a:solidFill>
                    <a:latin typeface="Helvetica" pitchFamily="2" charset="0"/>
                  </a:rPr>
                  <a:t>Dendrite – PCA</a:t>
                </a:r>
              </a:p>
            </p:txBody>
          </p:sp>
        </p:grpSp>
      </p:grpSp>
    </p:spTree>
    <p:extLst>
      <p:ext uri="{BB962C8B-B14F-4D97-AF65-F5344CB8AC3E}">
        <p14:creationId xmlns:p14="http://schemas.microsoft.com/office/powerpoint/2010/main" val="103098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16</a:t>
            </a:fld>
            <a:endParaRPr lang="en-US" dirty="0"/>
          </a:p>
        </p:txBody>
      </p:sp>
      <p:grpSp>
        <p:nvGrpSpPr>
          <p:cNvPr id="68" name="Group 67">
            <a:extLst>
              <a:ext uri="{FF2B5EF4-FFF2-40B4-BE49-F238E27FC236}">
                <a16:creationId xmlns:a16="http://schemas.microsoft.com/office/drawing/2014/main" id="{7E5BA88D-9B90-FDD2-A877-5CC0A23B1FC7}"/>
              </a:ext>
            </a:extLst>
          </p:cNvPr>
          <p:cNvGrpSpPr/>
          <p:nvPr/>
        </p:nvGrpSpPr>
        <p:grpSpPr>
          <a:xfrm>
            <a:off x="158112" y="1796358"/>
            <a:ext cx="11799686" cy="3065229"/>
            <a:chOff x="158112" y="1796358"/>
            <a:chExt cx="11799686" cy="3065229"/>
          </a:xfrm>
        </p:grpSpPr>
        <p:pic>
          <p:nvPicPr>
            <p:cNvPr id="18" name="Graphic 17">
              <a:extLst>
                <a:ext uri="{FF2B5EF4-FFF2-40B4-BE49-F238E27FC236}">
                  <a16:creationId xmlns:a16="http://schemas.microsoft.com/office/drawing/2014/main" id="{54AB7EB4-4D32-BB3F-B210-A83163B7E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845" y="1891937"/>
              <a:ext cx="3843754" cy="2804403"/>
            </a:xfrm>
            <a:prstGeom prst="rect">
              <a:avLst/>
            </a:prstGeom>
          </p:spPr>
        </p:pic>
        <p:pic>
          <p:nvPicPr>
            <p:cNvPr id="42" name="Graphic 41">
              <a:extLst>
                <a:ext uri="{FF2B5EF4-FFF2-40B4-BE49-F238E27FC236}">
                  <a16:creationId xmlns:a16="http://schemas.microsoft.com/office/drawing/2014/main" id="{1B60F76F-EE00-ED77-D4F1-A42202C1CD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0195" y="2080140"/>
              <a:ext cx="3302000" cy="2616200"/>
            </a:xfrm>
            <a:prstGeom prst="rect">
              <a:avLst/>
            </a:prstGeom>
          </p:spPr>
        </p:pic>
        <p:pic>
          <p:nvPicPr>
            <p:cNvPr id="43" name="Graphic 42">
              <a:extLst>
                <a:ext uri="{FF2B5EF4-FFF2-40B4-BE49-F238E27FC236}">
                  <a16:creationId xmlns:a16="http://schemas.microsoft.com/office/drawing/2014/main" id="{24089452-EDFA-EDA8-277F-9D2AA30B32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7791" y="1996413"/>
              <a:ext cx="3750007" cy="2865174"/>
            </a:xfrm>
            <a:prstGeom prst="rect">
              <a:avLst/>
            </a:prstGeom>
          </p:spPr>
        </p:pic>
        <p:sp>
          <p:nvSpPr>
            <p:cNvPr id="45" name="Rectangle 44">
              <a:extLst>
                <a:ext uri="{FF2B5EF4-FFF2-40B4-BE49-F238E27FC236}">
                  <a16:creationId xmlns:a16="http://schemas.microsoft.com/office/drawing/2014/main" id="{4DC720DB-532F-B66A-2FF3-3951933FBE45}"/>
                </a:ext>
              </a:extLst>
            </p:cNvPr>
            <p:cNvSpPr/>
            <p:nvPr/>
          </p:nvSpPr>
          <p:spPr>
            <a:xfrm>
              <a:off x="9303818" y="2169471"/>
              <a:ext cx="1807878" cy="307777"/>
            </a:xfrm>
            <a:prstGeom prst="rect">
              <a:avLst/>
            </a:prstGeom>
          </p:spPr>
          <p:txBody>
            <a:bodyPr wrap="square">
              <a:spAutoFit/>
            </a:bodyPr>
            <a:lstStyle/>
            <a:p>
              <a:pPr algn="ctr"/>
              <a:r>
                <a:rPr lang="en-US" sz="1400" i="1" dirty="0">
                  <a:solidFill>
                    <a:srgbClr val="008E74"/>
                  </a:solidFill>
                  <a:latin typeface="Helvetica" panose="020B0604020202020204" pitchFamily="34" charset="0"/>
                </a:rPr>
                <a:t>Autoencoder</a:t>
              </a:r>
              <a:endParaRPr lang="en-US" sz="1400" i="1" dirty="0">
                <a:solidFill>
                  <a:srgbClr val="008E74"/>
                </a:solidFill>
              </a:endParaRPr>
            </a:p>
          </p:txBody>
        </p:sp>
        <p:sp>
          <p:nvSpPr>
            <p:cNvPr id="46" name="Rectangle 45">
              <a:extLst>
                <a:ext uri="{FF2B5EF4-FFF2-40B4-BE49-F238E27FC236}">
                  <a16:creationId xmlns:a16="http://schemas.microsoft.com/office/drawing/2014/main" id="{B57E0B98-1587-F4AF-D4AA-723DCA212290}"/>
                </a:ext>
              </a:extLst>
            </p:cNvPr>
            <p:cNvSpPr/>
            <p:nvPr/>
          </p:nvSpPr>
          <p:spPr>
            <a:xfrm>
              <a:off x="158112" y="1796358"/>
              <a:ext cx="522570" cy="400110"/>
            </a:xfrm>
            <a:prstGeom prst="rect">
              <a:avLst/>
            </a:prstGeom>
          </p:spPr>
          <p:txBody>
            <a:bodyPr wrap="square">
              <a:spAutoFit/>
            </a:bodyPr>
            <a:lstStyle/>
            <a:p>
              <a:r>
                <a:rPr lang="en-US" sz="2000" dirty="0">
                  <a:latin typeface="Helvetica" panose="020B0604020202020204" pitchFamily="34" charset="0"/>
                </a:rPr>
                <a:t>(a)</a:t>
              </a:r>
            </a:p>
          </p:txBody>
        </p:sp>
        <p:sp>
          <p:nvSpPr>
            <p:cNvPr id="47" name="Rectangle 46">
              <a:extLst>
                <a:ext uri="{FF2B5EF4-FFF2-40B4-BE49-F238E27FC236}">
                  <a16:creationId xmlns:a16="http://schemas.microsoft.com/office/drawing/2014/main" id="{17BA9EBC-5A11-3D54-7333-63F703852F20}"/>
                </a:ext>
              </a:extLst>
            </p:cNvPr>
            <p:cNvSpPr/>
            <p:nvPr/>
          </p:nvSpPr>
          <p:spPr>
            <a:xfrm>
              <a:off x="4354599" y="1796358"/>
              <a:ext cx="522570" cy="400110"/>
            </a:xfrm>
            <a:prstGeom prst="rect">
              <a:avLst/>
            </a:prstGeom>
          </p:spPr>
          <p:txBody>
            <a:bodyPr wrap="square">
              <a:spAutoFit/>
            </a:bodyPr>
            <a:lstStyle/>
            <a:p>
              <a:r>
                <a:rPr lang="en-US" sz="2000" dirty="0">
                  <a:latin typeface="Helvetica" panose="020B0604020202020204" pitchFamily="34" charset="0"/>
                </a:rPr>
                <a:t>(b)</a:t>
              </a:r>
            </a:p>
          </p:txBody>
        </p:sp>
        <p:sp>
          <p:nvSpPr>
            <p:cNvPr id="48" name="Rectangle 47">
              <a:extLst>
                <a:ext uri="{FF2B5EF4-FFF2-40B4-BE49-F238E27FC236}">
                  <a16:creationId xmlns:a16="http://schemas.microsoft.com/office/drawing/2014/main" id="{971425D6-5CE1-6FE6-E749-CA7B1DCBF21D}"/>
                </a:ext>
              </a:extLst>
            </p:cNvPr>
            <p:cNvSpPr/>
            <p:nvPr/>
          </p:nvSpPr>
          <p:spPr>
            <a:xfrm>
              <a:off x="7916224" y="1796358"/>
              <a:ext cx="522570" cy="400110"/>
            </a:xfrm>
            <a:prstGeom prst="rect">
              <a:avLst/>
            </a:prstGeom>
          </p:spPr>
          <p:txBody>
            <a:bodyPr wrap="square">
              <a:spAutoFit/>
            </a:bodyPr>
            <a:lstStyle/>
            <a:p>
              <a:r>
                <a:rPr lang="en-US" sz="2000" dirty="0">
                  <a:latin typeface="Helvetica" panose="020B0604020202020204" pitchFamily="34" charset="0"/>
                </a:rPr>
                <a:t>(c)</a:t>
              </a:r>
            </a:p>
          </p:txBody>
        </p:sp>
      </p:grpSp>
    </p:spTree>
    <p:extLst>
      <p:ext uri="{BB962C8B-B14F-4D97-AF65-F5344CB8AC3E}">
        <p14:creationId xmlns:p14="http://schemas.microsoft.com/office/powerpoint/2010/main" val="309934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2</a:t>
            </a:fld>
            <a:endParaRPr lang="en-US" dirty="0"/>
          </a:p>
        </p:txBody>
      </p:sp>
      <p:pic>
        <p:nvPicPr>
          <p:cNvPr id="3" name="Graphic 2">
            <a:extLst>
              <a:ext uri="{FF2B5EF4-FFF2-40B4-BE49-F238E27FC236}">
                <a16:creationId xmlns:a16="http://schemas.microsoft.com/office/drawing/2014/main" id="{7CBFAF34-660B-90CF-FF19-C4712BD0972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508" b="14114"/>
          <a:stretch/>
        </p:blipFill>
        <p:spPr>
          <a:xfrm>
            <a:off x="7350289" y="2068812"/>
            <a:ext cx="3424503" cy="2465732"/>
          </a:xfrm>
          <a:prstGeom prst="rect">
            <a:avLst/>
          </a:prstGeom>
        </p:spPr>
      </p:pic>
      <p:sp>
        <p:nvSpPr>
          <p:cNvPr id="5" name="Right Arrow 4">
            <a:extLst>
              <a:ext uri="{FF2B5EF4-FFF2-40B4-BE49-F238E27FC236}">
                <a16:creationId xmlns:a16="http://schemas.microsoft.com/office/drawing/2014/main" id="{9514E756-2BB2-484A-31FA-ACE08951CBD3}"/>
              </a:ext>
            </a:extLst>
          </p:cNvPr>
          <p:cNvSpPr/>
          <p:nvPr/>
        </p:nvSpPr>
        <p:spPr>
          <a:xfrm>
            <a:off x="5810743" y="3232974"/>
            <a:ext cx="1080243" cy="2546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6" name="Rectangle 5">
            <a:extLst>
              <a:ext uri="{FF2B5EF4-FFF2-40B4-BE49-F238E27FC236}">
                <a16:creationId xmlns:a16="http://schemas.microsoft.com/office/drawing/2014/main" id="{5BCD1122-9EE2-9B0A-04D7-C99E6B0F008B}"/>
              </a:ext>
            </a:extLst>
          </p:cNvPr>
          <p:cNvSpPr/>
          <p:nvPr/>
        </p:nvSpPr>
        <p:spPr>
          <a:xfrm>
            <a:off x="1368310" y="1628181"/>
            <a:ext cx="9571597" cy="383848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6E8D4-C2CC-9FBA-16AF-5BBF936C5009}"/>
              </a:ext>
            </a:extLst>
          </p:cNvPr>
          <p:cNvSpPr/>
          <p:nvPr/>
        </p:nvSpPr>
        <p:spPr>
          <a:xfrm>
            <a:off x="7233627" y="4886142"/>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Latent dimension trajectories</a:t>
            </a:r>
          </a:p>
        </p:txBody>
      </p:sp>
      <p:sp>
        <p:nvSpPr>
          <p:cNvPr id="8" name="Rectangle 7">
            <a:extLst>
              <a:ext uri="{FF2B5EF4-FFF2-40B4-BE49-F238E27FC236}">
                <a16:creationId xmlns:a16="http://schemas.microsoft.com/office/drawing/2014/main" id="{2B49E67B-B6AF-3754-A519-677C34CE4596}"/>
              </a:ext>
            </a:extLst>
          </p:cNvPr>
          <p:cNvSpPr/>
          <p:nvPr/>
        </p:nvSpPr>
        <p:spPr>
          <a:xfrm>
            <a:off x="2071955" y="4886142"/>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trajectories</a:t>
            </a:r>
          </a:p>
        </p:txBody>
      </p:sp>
      <p:pic>
        <p:nvPicPr>
          <p:cNvPr id="53" name="Picture 52">
            <a:extLst>
              <a:ext uri="{FF2B5EF4-FFF2-40B4-BE49-F238E27FC236}">
                <a16:creationId xmlns:a16="http://schemas.microsoft.com/office/drawing/2014/main" id="{5EBE9792-0290-10A5-BFC2-EFA87316F228}"/>
              </a:ext>
            </a:extLst>
          </p:cNvPr>
          <p:cNvPicPr>
            <a:picLocks noChangeAspect="1"/>
          </p:cNvPicPr>
          <p:nvPr/>
        </p:nvPicPr>
        <p:blipFill>
          <a:blip r:embed="rId5"/>
          <a:stretch>
            <a:fillRect/>
          </a:stretch>
        </p:blipFill>
        <p:spPr>
          <a:xfrm>
            <a:off x="1742154" y="2139639"/>
            <a:ext cx="1126710" cy="1121832"/>
          </a:xfrm>
          <a:prstGeom prst="rect">
            <a:avLst/>
          </a:prstGeom>
        </p:spPr>
      </p:pic>
      <p:pic>
        <p:nvPicPr>
          <p:cNvPr id="54" name="Picture 53">
            <a:extLst>
              <a:ext uri="{FF2B5EF4-FFF2-40B4-BE49-F238E27FC236}">
                <a16:creationId xmlns:a16="http://schemas.microsoft.com/office/drawing/2014/main" id="{B100A178-CB25-77D6-BF89-192755D0C8B2}"/>
              </a:ext>
            </a:extLst>
          </p:cNvPr>
          <p:cNvPicPr>
            <a:picLocks noChangeAspect="1"/>
          </p:cNvPicPr>
          <p:nvPr/>
        </p:nvPicPr>
        <p:blipFill>
          <a:blip r:embed="rId6"/>
          <a:stretch>
            <a:fillRect/>
          </a:stretch>
        </p:blipFill>
        <p:spPr>
          <a:xfrm>
            <a:off x="2993712" y="2139639"/>
            <a:ext cx="1116964" cy="1121832"/>
          </a:xfrm>
          <a:prstGeom prst="rect">
            <a:avLst/>
          </a:prstGeom>
        </p:spPr>
      </p:pic>
      <p:pic>
        <p:nvPicPr>
          <p:cNvPr id="55" name="Picture 54">
            <a:extLst>
              <a:ext uri="{FF2B5EF4-FFF2-40B4-BE49-F238E27FC236}">
                <a16:creationId xmlns:a16="http://schemas.microsoft.com/office/drawing/2014/main" id="{499B35B2-44A4-C61D-23F1-2EED6CEB6998}"/>
              </a:ext>
            </a:extLst>
          </p:cNvPr>
          <p:cNvPicPr>
            <a:picLocks noChangeAspect="1"/>
          </p:cNvPicPr>
          <p:nvPr/>
        </p:nvPicPr>
        <p:blipFill>
          <a:blip r:embed="rId7"/>
          <a:stretch>
            <a:fillRect/>
          </a:stretch>
        </p:blipFill>
        <p:spPr>
          <a:xfrm>
            <a:off x="4227165" y="2131021"/>
            <a:ext cx="1124275" cy="1121832"/>
          </a:xfrm>
          <a:prstGeom prst="rect">
            <a:avLst/>
          </a:prstGeom>
        </p:spPr>
      </p:pic>
      <p:sp>
        <p:nvSpPr>
          <p:cNvPr id="56" name="Rectangle 55">
            <a:extLst>
              <a:ext uri="{FF2B5EF4-FFF2-40B4-BE49-F238E27FC236}">
                <a16:creationId xmlns:a16="http://schemas.microsoft.com/office/drawing/2014/main" id="{69F6B0FA-6855-67CC-A343-699C59A433E7}"/>
              </a:ext>
            </a:extLst>
          </p:cNvPr>
          <p:cNvSpPr/>
          <p:nvPr/>
        </p:nvSpPr>
        <p:spPr>
          <a:xfrm>
            <a:off x="4224362" y="2131021"/>
            <a:ext cx="1126709"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64C6569-FBC2-836D-06DB-87F6FF67237F}"/>
              </a:ext>
            </a:extLst>
          </p:cNvPr>
          <p:cNvSpPr/>
          <p:nvPr/>
        </p:nvSpPr>
        <p:spPr>
          <a:xfrm>
            <a:off x="3028014" y="2139638"/>
            <a:ext cx="1087180"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183B2BA-B5E8-1AAD-008F-E4A900A1A3E4}"/>
              </a:ext>
            </a:extLst>
          </p:cNvPr>
          <p:cNvSpPr/>
          <p:nvPr/>
        </p:nvSpPr>
        <p:spPr>
          <a:xfrm>
            <a:off x="1760259" y="2139639"/>
            <a:ext cx="1116964"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8A42577B-CC9A-D5C8-9ED9-F42BE57D7A0B}"/>
              </a:ext>
            </a:extLst>
          </p:cNvPr>
          <p:cNvGrpSpPr/>
          <p:nvPr/>
        </p:nvGrpSpPr>
        <p:grpSpPr>
          <a:xfrm>
            <a:off x="1764611" y="3515373"/>
            <a:ext cx="1120431" cy="1121832"/>
            <a:chOff x="1076271" y="3963087"/>
            <a:chExt cx="2112571" cy="2120117"/>
          </a:xfrm>
        </p:grpSpPr>
        <p:pic>
          <p:nvPicPr>
            <p:cNvPr id="78" name="Picture 77">
              <a:extLst>
                <a:ext uri="{FF2B5EF4-FFF2-40B4-BE49-F238E27FC236}">
                  <a16:creationId xmlns:a16="http://schemas.microsoft.com/office/drawing/2014/main" id="{78C1AC0B-0634-DC5F-8880-ED9431069037}"/>
                </a:ext>
              </a:extLst>
            </p:cNvPr>
            <p:cNvPicPr>
              <a:picLocks noChangeAspect="1"/>
            </p:cNvPicPr>
            <p:nvPr/>
          </p:nvPicPr>
          <p:blipFill rotWithShape="1">
            <a:blip r:embed="rId8"/>
            <a:srcRect l="54466" t="26319" r="9372" b="25293"/>
            <a:stretch/>
          </p:blipFill>
          <p:spPr>
            <a:xfrm rot="10800000">
              <a:off x="1076271" y="3963087"/>
              <a:ext cx="2112571" cy="2120117"/>
            </a:xfrm>
            <a:prstGeom prst="rect">
              <a:avLst/>
            </a:prstGeom>
          </p:spPr>
        </p:pic>
        <p:sp>
          <p:nvSpPr>
            <p:cNvPr id="79" name="Rectangle 78">
              <a:extLst>
                <a:ext uri="{FF2B5EF4-FFF2-40B4-BE49-F238E27FC236}">
                  <a16:creationId xmlns:a16="http://schemas.microsoft.com/office/drawing/2014/main" id="{3E25D42E-29E8-42E3-6078-3C9EB9443CA8}"/>
                </a:ext>
              </a:extLst>
            </p:cNvPr>
            <p:cNvSpPr/>
            <p:nvPr/>
          </p:nvSpPr>
          <p:spPr>
            <a:xfrm>
              <a:off x="1139181" y="4006518"/>
              <a:ext cx="1984159" cy="1433543"/>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Rectangle 66">
            <a:extLst>
              <a:ext uri="{FF2B5EF4-FFF2-40B4-BE49-F238E27FC236}">
                <a16:creationId xmlns:a16="http://schemas.microsoft.com/office/drawing/2014/main" id="{381A981E-852D-D1F2-2CC1-3D5DF0F78AFF}"/>
              </a:ext>
            </a:extLst>
          </p:cNvPr>
          <p:cNvSpPr/>
          <p:nvPr/>
        </p:nvSpPr>
        <p:spPr>
          <a:xfrm>
            <a:off x="4224973" y="3506279"/>
            <a:ext cx="1144127" cy="1139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73C39E4-461A-76D4-129E-60F1EC8F932B}"/>
              </a:ext>
            </a:extLst>
          </p:cNvPr>
          <p:cNvSpPr/>
          <p:nvPr/>
        </p:nvSpPr>
        <p:spPr>
          <a:xfrm>
            <a:off x="2989052" y="3501192"/>
            <a:ext cx="1148384" cy="11434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AD2B973-78F4-81C6-4942-C0BB290EA311}"/>
              </a:ext>
            </a:extLst>
          </p:cNvPr>
          <p:cNvSpPr/>
          <p:nvPr/>
        </p:nvSpPr>
        <p:spPr>
          <a:xfrm>
            <a:off x="1760259" y="3510408"/>
            <a:ext cx="1126708" cy="1121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14F49425-9EFB-DC56-49DD-EFCC4C016D49}"/>
              </a:ext>
            </a:extLst>
          </p:cNvPr>
          <p:cNvGrpSpPr/>
          <p:nvPr/>
        </p:nvGrpSpPr>
        <p:grpSpPr>
          <a:xfrm>
            <a:off x="3001259" y="3506652"/>
            <a:ext cx="1126488" cy="1130513"/>
            <a:chOff x="3513164" y="3950727"/>
            <a:chExt cx="2112570" cy="2120117"/>
          </a:xfrm>
        </p:grpSpPr>
        <p:pic>
          <p:nvPicPr>
            <p:cNvPr id="76" name="Picture 75">
              <a:extLst>
                <a:ext uri="{FF2B5EF4-FFF2-40B4-BE49-F238E27FC236}">
                  <a16:creationId xmlns:a16="http://schemas.microsoft.com/office/drawing/2014/main" id="{86D6C34E-1C23-E742-FE88-28DC6B5F38A3}"/>
                </a:ext>
              </a:extLst>
            </p:cNvPr>
            <p:cNvPicPr>
              <a:picLocks noChangeAspect="1"/>
            </p:cNvPicPr>
            <p:nvPr/>
          </p:nvPicPr>
          <p:blipFill rotWithShape="1">
            <a:blip r:embed="rId9"/>
            <a:srcRect l="54509" t="26522" r="9330" b="25090"/>
            <a:stretch/>
          </p:blipFill>
          <p:spPr>
            <a:xfrm rot="10800000">
              <a:off x="3513164" y="3950727"/>
              <a:ext cx="2112570" cy="2120117"/>
            </a:xfrm>
            <a:prstGeom prst="rect">
              <a:avLst/>
            </a:prstGeom>
          </p:spPr>
        </p:pic>
        <p:sp>
          <p:nvSpPr>
            <p:cNvPr id="77" name="Rectangle 76">
              <a:extLst>
                <a:ext uri="{FF2B5EF4-FFF2-40B4-BE49-F238E27FC236}">
                  <a16:creationId xmlns:a16="http://schemas.microsoft.com/office/drawing/2014/main" id="{B689E0D7-B01F-5FD0-D5C9-D6F4682A67C7}"/>
                </a:ext>
              </a:extLst>
            </p:cNvPr>
            <p:cNvSpPr/>
            <p:nvPr/>
          </p:nvSpPr>
          <p:spPr>
            <a:xfrm>
              <a:off x="3577368" y="4005902"/>
              <a:ext cx="1984159" cy="1087944"/>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A2487FD0-8D6E-8055-788D-822DACE90708}"/>
              </a:ext>
            </a:extLst>
          </p:cNvPr>
          <p:cNvGrpSpPr/>
          <p:nvPr/>
        </p:nvGrpSpPr>
        <p:grpSpPr>
          <a:xfrm>
            <a:off x="4232777" y="3511727"/>
            <a:ext cx="1162408" cy="1139174"/>
            <a:chOff x="8374690" y="3996070"/>
            <a:chExt cx="2075012" cy="2033538"/>
          </a:xfrm>
        </p:grpSpPr>
        <p:pic>
          <p:nvPicPr>
            <p:cNvPr id="72" name="Picture 71">
              <a:extLst>
                <a:ext uri="{FF2B5EF4-FFF2-40B4-BE49-F238E27FC236}">
                  <a16:creationId xmlns:a16="http://schemas.microsoft.com/office/drawing/2014/main" id="{2040D24F-762C-2930-1CFF-0EA0DCFCC31E}"/>
                </a:ext>
              </a:extLst>
            </p:cNvPr>
            <p:cNvPicPr>
              <a:picLocks noChangeAspect="1"/>
            </p:cNvPicPr>
            <p:nvPr/>
          </p:nvPicPr>
          <p:blipFill rotWithShape="1">
            <a:blip r:embed="rId10"/>
            <a:srcRect l="54280" t="26707" r="9558" b="26042"/>
            <a:stretch/>
          </p:blipFill>
          <p:spPr>
            <a:xfrm rot="10800000">
              <a:off x="8374690" y="3996070"/>
              <a:ext cx="2075012" cy="2033538"/>
            </a:xfrm>
            <a:prstGeom prst="rect">
              <a:avLst/>
            </a:prstGeom>
          </p:spPr>
        </p:pic>
        <p:sp>
          <p:nvSpPr>
            <p:cNvPr id="73" name="Rectangle 72">
              <a:extLst>
                <a:ext uri="{FF2B5EF4-FFF2-40B4-BE49-F238E27FC236}">
                  <a16:creationId xmlns:a16="http://schemas.microsoft.com/office/drawing/2014/main" id="{1C048E6D-4E67-1F2C-EFF5-DABFCA9AD156}"/>
                </a:ext>
              </a:extLst>
            </p:cNvPr>
            <p:cNvSpPr/>
            <p:nvPr/>
          </p:nvSpPr>
          <p:spPr>
            <a:xfrm>
              <a:off x="8414244" y="4016716"/>
              <a:ext cx="1977310" cy="203146"/>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Rectangle 79">
            <a:extLst>
              <a:ext uri="{FF2B5EF4-FFF2-40B4-BE49-F238E27FC236}">
                <a16:creationId xmlns:a16="http://schemas.microsoft.com/office/drawing/2014/main" id="{76DE58CF-110C-AFCB-02CD-CE248303B5EB}"/>
              </a:ext>
            </a:extLst>
          </p:cNvPr>
          <p:cNvSpPr/>
          <p:nvPr/>
        </p:nvSpPr>
        <p:spPr>
          <a:xfrm>
            <a:off x="7512047" y="1136691"/>
            <a:ext cx="3262745" cy="369332"/>
          </a:xfrm>
          <a:prstGeom prst="rect">
            <a:avLst/>
          </a:prstGeom>
        </p:spPr>
        <p:txBody>
          <a:bodyPr wrap="square">
            <a:spAutoFit/>
          </a:bodyPr>
          <a:lstStyle/>
          <a:p>
            <a:pPr algn="ctr"/>
            <a:r>
              <a:rPr lang="en-US" i="1" dirty="0">
                <a:solidFill>
                  <a:srgbClr val="C00000"/>
                </a:solidFill>
                <a:latin typeface="Helvetica" panose="020B0604020202020204" pitchFamily="34" charset="0"/>
              </a:rPr>
              <a:t>Dimensionality reduction</a:t>
            </a:r>
          </a:p>
        </p:txBody>
      </p:sp>
    </p:spTree>
    <p:extLst>
      <p:ext uri="{BB962C8B-B14F-4D97-AF65-F5344CB8AC3E}">
        <p14:creationId xmlns:p14="http://schemas.microsoft.com/office/powerpoint/2010/main" val="177086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3</a:t>
            </a:fld>
            <a:endParaRPr lang="en-US" dirty="0"/>
          </a:p>
        </p:txBody>
      </p:sp>
      <p:sp>
        <p:nvSpPr>
          <p:cNvPr id="6" name="Rectangle 5">
            <a:extLst>
              <a:ext uri="{FF2B5EF4-FFF2-40B4-BE49-F238E27FC236}">
                <a16:creationId xmlns:a16="http://schemas.microsoft.com/office/drawing/2014/main" id="{5BCD1122-9EE2-9B0A-04D7-C99E6B0F008B}"/>
              </a:ext>
            </a:extLst>
          </p:cNvPr>
          <p:cNvSpPr/>
          <p:nvPr/>
        </p:nvSpPr>
        <p:spPr>
          <a:xfrm>
            <a:off x="-2211798" y="1509758"/>
            <a:ext cx="3866163" cy="3838484"/>
          </a:xfrm>
          <a:prstGeom prst="rect">
            <a:avLst/>
          </a:prstGeom>
          <a:noFill/>
          <a:ln w="28575">
            <a:solidFill>
              <a:schemeClr val="accent3">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11" name="Rectangle 10">
            <a:extLst>
              <a:ext uri="{FF2B5EF4-FFF2-40B4-BE49-F238E27FC236}">
                <a16:creationId xmlns:a16="http://schemas.microsoft.com/office/drawing/2014/main" id="{2AA6EE3E-A4FE-6381-EB50-09B02BD79EC3}"/>
              </a:ext>
            </a:extLst>
          </p:cNvPr>
          <p:cNvSpPr/>
          <p:nvPr/>
        </p:nvSpPr>
        <p:spPr>
          <a:xfrm>
            <a:off x="3949767" y="3034950"/>
            <a:ext cx="283361" cy="261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751D9B-3981-F584-B8B2-F399FBF14536}"/>
                  </a:ext>
                </a:extLst>
              </p:cNvPr>
              <p:cNvSpPr txBox="1"/>
              <p:nvPr/>
            </p:nvSpPr>
            <p:spPr>
              <a:xfrm>
                <a:off x="3967791" y="2934354"/>
                <a:ext cx="247312"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dirty="0"/>
              </a:p>
            </p:txBody>
          </p:sp>
        </mc:Choice>
        <mc:Fallback xmlns="">
          <p:sp>
            <p:nvSpPr>
              <p:cNvPr id="19" name="TextBox 18">
                <a:extLst>
                  <a:ext uri="{FF2B5EF4-FFF2-40B4-BE49-F238E27FC236}">
                    <a16:creationId xmlns:a16="http://schemas.microsoft.com/office/drawing/2014/main" id="{24751D9B-3981-F584-B8B2-F399FBF14536}"/>
                  </a:ext>
                </a:extLst>
              </p:cNvPr>
              <p:cNvSpPr txBox="1">
                <a:spLocks noRot="1" noChangeAspect="1" noMove="1" noResize="1" noEditPoints="1" noAdjustHandles="1" noChangeArrowheads="1" noChangeShapeType="1" noTextEdit="1"/>
              </p:cNvSpPr>
              <p:nvPr/>
            </p:nvSpPr>
            <p:spPr>
              <a:xfrm>
                <a:off x="3967791" y="2934354"/>
                <a:ext cx="247312" cy="369332"/>
              </a:xfrm>
              <a:prstGeom prst="rect">
                <a:avLst/>
              </a:prstGeom>
              <a:blipFill>
                <a:blip r:embed="rId3"/>
                <a:stretch>
                  <a:fillRect l="-10000" r="-10000"/>
                </a:stretch>
              </a:blipFill>
            </p:spPr>
            <p:txBody>
              <a:bodyPr/>
              <a:lstStyle/>
              <a:p>
                <a:r>
                  <a:rPr lang="en-US">
                    <a:noFill/>
                  </a:rPr>
                  <a:t> </a:t>
                </a:r>
              </a:p>
            </p:txBody>
          </p:sp>
        </mc:Fallback>
      </mc:AlternateContent>
      <p:sp>
        <p:nvSpPr>
          <p:cNvPr id="80" name="Rectangle 79">
            <a:extLst>
              <a:ext uri="{FF2B5EF4-FFF2-40B4-BE49-F238E27FC236}">
                <a16:creationId xmlns:a16="http://schemas.microsoft.com/office/drawing/2014/main" id="{76DE58CF-110C-AFCB-02CD-CE248303B5EB}"/>
              </a:ext>
            </a:extLst>
          </p:cNvPr>
          <p:cNvSpPr/>
          <p:nvPr/>
        </p:nvSpPr>
        <p:spPr>
          <a:xfrm>
            <a:off x="-1910090" y="1013601"/>
            <a:ext cx="3262745" cy="369332"/>
          </a:xfrm>
          <a:prstGeom prst="rect">
            <a:avLst/>
          </a:prstGeom>
        </p:spPr>
        <p:txBody>
          <a:bodyPr wrap="square">
            <a:spAutoFit/>
          </a:bodyPr>
          <a:lstStyle/>
          <a:p>
            <a:pPr algn="ctr"/>
            <a:r>
              <a:rPr lang="en-US" i="1" dirty="0">
                <a:solidFill>
                  <a:schemeClr val="accent3">
                    <a:lumMod val="75000"/>
                  </a:schemeClr>
                </a:solidFill>
                <a:latin typeface="Helvetica" panose="020B0604020202020204" pitchFamily="34" charset="0"/>
              </a:rPr>
              <a:t>Methods</a:t>
            </a:r>
          </a:p>
        </p:txBody>
      </p:sp>
      <p:sp>
        <p:nvSpPr>
          <p:cNvPr id="2" name="Rectangle 1">
            <a:extLst>
              <a:ext uri="{FF2B5EF4-FFF2-40B4-BE49-F238E27FC236}">
                <a16:creationId xmlns:a16="http://schemas.microsoft.com/office/drawing/2014/main" id="{7C9AD925-9FE3-7A33-F4C2-0CC39E0C79BF}"/>
              </a:ext>
            </a:extLst>
          </p:cNvPr>
          <p:cNvSpPr/>
          <p:nvPr/>
        </p:nvSpPr>
        <p:spPr>
          <a:xfrm>
            <a:off x="2436065" y="1509757"/>
            <a:ext cx="9517236" cy="3838483"/>
          </a:xfrm>
          <a:prstGeom prst="rect">
            <a:avLst/>
          </a:prstGeom>
          <a:noFill/>
          <a:ln w="2857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latin typeface="Helvetica" pitchFamily="2" charset="0"/>
              </a:rPr>
              <a:t>Metric:</a:t>
            </a:r>
            <a:endParaRPr lang="en-US" dirty="0"/>
          </a:p>
        </p:txBody>
      </p:sp>
      <p:sp>
        <p:nvSpPr>
          <p:cNvPr id="9" name="Rectangle 8">
            <a:extLst>
              <a:ext uri="{FF2B5EF4-FFF2-40B4-BE49-F238E27FC236}">
                <a16:creationId xmlns:a16="http://schemas.microsoft.com/office/drawing/2014/main" id="{E8B691B6-6393-8A4D-CFDA-9A52249FBE89}"/>
              </a:ext>
            </a:extLst>
          </p:cNvPr>
          <p:cNvSpPr/>
          <p:nvPr/>
        </p:nvSpPr>
        <p:spPr>
          <a:xfrm>
            <a:off x="5563310" y="1013601"/>
            <a:ext cx="3262745" cy="369332"/>
          </a:xfrm>
          <a:prstGeom prst="rect">
            <a:avLst/>
          </a:prstGeom>
        </p:spPr>
        <p:txBody>
          <a:bodyPr wrap="square">
            <a:spAutoFit/>
          </a:bodyPr>
          <a:lstStyle/>
          <a:p>
            <a:pPr algn="ctr"/>
            <a:r>
              <a:rPr lang="en-US" i="1" dirty="0">
                <a:solidFill>
                  <a:srgbClr val="0070C0"/>
                </a:solidFill>
                <a:latin typeface="Helvetica" panose="020B0604020202020204" pitchFamily="34" charset="0"/>
              </a:rPr>
              <a:t>Metrics</a:t>
            </a:r>
          </a:p>
        </p:txBody>
      </p:sp>
      <p:sp>
        <p:nvSpPr>
          <p:cNvPr id="10" name="Rectangle 9">
            <a:extLst>
              <a:ext uri="{FF2B5EF4-FFF2-40B4-BE49-F238E27FC236}">
                <a16:creationId xmlns:a16="http://schemas.microsoft.com/office/drawing/2014/main" id="{97AC0FCA-4363-CD04-653F-C90B61BBE5F6}"/>
              </a:ext>
            </a:extLst>
          </p:cNvPr>
          <p:cNvSpPr/>
          <p:nvPr/>
        </p:nvSpPr>
        <p:spPr>
          <a:xfrm>
            <a:off x="-1910090" y="2423681"/>
            <a:ext cx="3262745" cy="369332"/>
          </a:xfrm>
          <a:prstGeom prst="rect">
            <a:avLst/>
          </a:prstGeom>
        </p:spPr>
        <p:txBody>
          <a:bodyPr wrap="square">
            <a:spAutoFit/>
          </a:bodyPr>
          <a:lstStyle/>
          <a:p>
            <a:pPr algn="ctr"/>
            <a:r>
              <a:rPr lang="en-US" dirty="0">
                <a:latin typeface="Helvetica" panose="020B0604020202020204" pitchFamily="34" charset="0"/>
              </a:rPr>
              <a:t>Principal Component Analysis</a:t>
            </a:r>
          </a:p>
        </p:txBody>
      </p:sp>
      <p:sp>
        <p:nvSpPr>
          <p:cNvPr id="12" name="Rectangle 11">
            <a:extLst>
              <a:ext uri="{FF2B5EF4-FFF2-40B4-BE49-F238E27FC236}">
                <a16:creationId xmlns:a16="http://schemas.microsoft.com/office/drawing/2014/main" id="{A7D3D785-8B1F-19CD-0F34-E05FB9AE5E2F}"/>
              </a:ext>
            </a:extLst>
          </p:cNvPr>
          <p:cNvSpPr/>
          <p:nvPr/>
        </p:nvSpPr>
        <p:spPr>
          <a:xfrm>
            <a:off x="-1928753" y="3335954"/>
            <a:ext cx="3262745" cy="369332"/>
          </a:xfrm>
          <a:prstGeom prst="rect">
            <a:avLst/>
          </a:prstGeom>
        </p:spPr>
        <p:txBody>
          <a:bodyPr wrap="square">
            <a:spAutoFit/>
          </a:bodyPr>
          <a:lstStyle/>
          <a:p>
            <a:pPr algn="ctr"/>
            <a:r>
              <a:rPr lang="en-US" dirty="0">
                <a:latin typeface="Helvetica" panose="020B0604020202020204" pitchFamily="34" charset="0"/>
              </a:rPr>
              <a:t>Autoencoders</a:t>
            </a:r>
          </a:p>
        </p:txBody>
      </p:sp>
      <p:sp>
        <p:nvSpPr>
          <p:cNvPr id="18" name="Rectangle 17">
            <a:extLst>
              <a:ext uri="{FF2B5EF4-FFF2-40B4-BE49-F238E27FC236}">
                <a16:creationId xmlns:a16="http://schemas.microsoft.com/office/drawing/2014/main" id="{E2C67ABE-95F0-63D4-997E-1BE162BA4017}"/>
              </a:ext>
            </a:extLst>
          </p:cNvPr>
          <p:cNvSpPr/>
          <p:nvPr/>
        </p:nvSpPr>
        <p:spPr>
          <a:xfrm>
            <a:off x="-1928754" y="4237541"/>
            <a:ext cx="3262745" cy="369332"/>
          </a:xfrm>
          <a:prstGeom prst="rect">
            <a:avLst/>
          </a:prstGeom>
        </p:spPr>
        <p:txBody>
          <a:bodyPr wrap="square">
            <a:spAutoFit/>
          </a:bodyPr>
          <a:lstStyle/>
          <a:p>
            <a:pPr algn="ctr"/>
            <a:r>
              <a:rPr lang="en-US" dirty="0">
                <a:latin typeface="Helvetica" panose="020B0604020202020204" pitchFamily="34" charset="0"/>
              </a:rPr>
              <a:t>Diffusion Maps</a:t>
            </a:r>
          </a:p>
        </p:txBody>
      </p:sp>
      <p:sp>
        <p:nvSpPr>
          <p:cNvPr id="24" name="Rectangle 23">
            <a:extLst>
              <a:ext uri="{FF2B5EF4-FFF2-40B4-BE49-F238E27FC236}">
                <a16:creationId xmlns:a16="http://schemas.microsoft.com/office/drawing/2014/main" id="{34595CE5-BDA2-A903-700C-E058DFA0FF6A}"/>
              </a:ext>
            </a:extLst>
          </p:cNvPr>
          <p:cNvSpPr/>
          <p:nvPr/>
        </p:nvSpPr>
        <p:spPr>
          <a:xfrm>
            <a:off x="2961098" y="1936856"/>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Global reconstruction</a:t>
            </a:r>
          </a:p>
        </p:txBody>
      </p:sp>
      <p:sp>
        <p:nvSpPr>
          <p:cNvPr id="26" name="Rectangle 25">
            <a:extLst>
              <a:ext uri="{FF2B5EF4-FFF2-40B4-BE49-F238E27FC236}">
                <a16:creationId xmlns:a16="http://schemas.microsoft.com/office/drawing/2014/main" id="{115F3F89-F47C-8B5E-4C47-A89E9A12449B}"/>
              </a:ext>
            </a:extLst>
          </p:cNvPr>
          <p:cNvSpPr/>
          <p:nvPr/>
        </p:nvSpPr>
        <p:spPr>
          <a:xfrm>
            <a:off x="9576972" y="1918547"/>
            <a:ext cx="1458297" cy="369332"/>
          </a:xfrm>
          <a:prstGeom prst="rect">
            <a:avLst/>
          </a:prstGeom>
        </p:spPr>
        <p:txBody>
          <a:bodyPr wrap="square">
            <a:spAutoFit/>
          </a:bodyPr>
          <a:lstStyle/>
          <a:p>
            <a:pPr algn="ctr"/>
            <a:r>
              <a:rPr lang="en-US" dirty="0">
                <a:solidFill>
                  <a:srgbClr val="0070C0"/>
                </a:solidFill>
                <a:latin typeface="Helvetica" panose="020B0604020202020204" pitchFamily="34" charset="0"/>
              </a:rPr>
              <a:t>Smoothness</a:t>
            </a:r>
          </a:p>
        </p:txBody>
      </p:sp>
      <p:sp>
        <p:nvSpPr>
          <p:cNvPr id="27" name="Rectangle 26">
            <a:extLst>
              <a:ext uri="{FF2B5EF4-FFF2-40B4-BE49-F238E27FC236}">
                <a16:creationId xmlns:a16="http://schemas.microsoft.com/office/drawing/2014/main" id="{638AEE4E-60D5-29AF-5D85-E09F1526153B}"/>
              </a:ext>
            </a:extLst>
          </p:cNvPr>
          <p:cNvSpPr/>
          <p:nvPr/>
        </p:nvSpPr>
        <p:spPr>
          <a:xfrm>
            <a:off x="5952045" y="1936856"/>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Local reconstruction</a:t>
            </a:r>
          </a:p>
        </p:txBody>
      </p:sp>
      <p:pic>
        <p:nvPicPr>
          <p:cNvPr id="40" name="Picture 39">
            <a:extLst>
              <a:ext uri="{FF2B5EF4-FFF2-40B4-BE49-F238E27FC236}">
                <a16:creationId xmlns:a16="http://schemas.microsoft.com/office/drawing/2014/main" id="{94EBC78E-784F-51A6-BF97-42034387D14A}"/>
              </a:ext>
            </a:extLst>
          </p:cNvPr>
          <p:cNvPicPr>
            <a:picLocks noChangeAspect="1"/>
          </p:cNvPicPr>
          <p:nvPr/>
        </p:nvPicPr>
        <p:blipFill>
          <a:blip r:embed="rId4"/>
          <a:stretch>
            <a:fillRect/>
          </a:stretch>
        </p:blipFill>
        <p:spPr>
          <a:xfrm>
            <a:off x="2863603" y="2770177"/>
            <a:ext cx="755209" cy="753568"/>
          </a:xfrm>
          <a:prstGeom prst="rect">
            <a:avLst/>
          </a:prstGeom>
        </p:spPr>
      </p:pic>
      <p:sp>
        <p:nvSpPr>
          <p:cNvPr id="65" name="Rectangle 64">
            <a:extLst>
              <a:ext uri="{FF2B5EF4-FFF2-40B4-BE49-F238E27FC236}">
                <a16:creationId xmlns:a16="http://schemas.microsoft.com/office/drawing/2014/main" id="{1B9ECFD5-1584-D5C0-21BE-30CB479F7B5E}"/>
              </a:ext>
            </a:extLst>
          </p:cNvPr>
          <p:cNvSpPr/>
          <p:nvPr/>
        </p:nvSpPr>
        <p:spPr>
          <a:xfrm>
            <a:off x="2860801" y="2770177"/>
            <a:ext cx="756844" cy="75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715E60DE-F5FE-C02D-66B6-70FCDD652902}"/>
              </a:ext>
            </a:extLst>
          </p:cNvPr>
          <p:cNvPicPr>
            <a:picLocks noChangeAspect="1"/>
          </p:cNvPicPr>
          <p:nvPr/>
        </p:nvPicPr>
        <p:blipFill>
          <a:blip r:embed="rId4"/>
          <a:stretch>
            <a:fillRect/>
          </a:stretch>
        </p:blipFill>
        <p:spPr>
          <a:xfrm>
            <a:off x="4574752" y="2770177"/>
            <a:ext cx="755209" cy="753568"/>
          </a:xfrm>
          <a:prstGeom prst="rect">
            <a:avLst/>
          </a:prstGeom>
        </p:spPr>
      </p:pic>
      <p:sp>
        <p:nvSpPr>
          <p:cNvPr id="75" name="Rectangle 74">
            <a:extLst>
              <a:ext uri="{FF2B5EF4-FFF2-40B4-BE49-F238E27FC236}">
                <a16:creationId xmlns:a16="http://schemas.microsoft.com/office/drawing/2014/main" id="{D7B07343-0EDD-CD77-0D4F-7D8004A4854C}"/>
              </a:ext>
            </a:extLst>
          </p:cNvPr>
          <p:cNvSpPr/>
          <p:nvPr/>
        </p:nvSpPr>
        <p:spPr>
          <a:xfrm>
            <a:off x="4571950" y="2770177"/>
            <a:ext cx="756844" cy="75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2D13FB7B-9A18-91FD-7128-FF6FF7541C1F}"/>
              </a:ext>
            </a:extLst>
          </p:cNvPr>
          <p:cNvCxnSpPr>
            <a:cxnSpLocks/>
          </p:cNvCxnSpPr>
          <p:nvPr/>
        </p:nvCxnSpPr>
        <p:spPr>
          <a:xfrm>
            <a:off x="3613054" y="2766420"/>
            <a:ext cx="333812" cy="264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E4FE261-E23C-06AE-81F2-D140C8EC8A41}"/>
              </a:ext>
            </a:extLst>
          </p:cNvPr>
          <p:cNvCxnSpPr>
            <a:cxnSpLocks/>
          </p:cNvCxnSpPr>
          <p:nvPr/>
        </p:nvCxnSpPr>
        <p:spPr>
          <a:xfrm flipV="1">
            <a:off x="3613054" y="3301884"/>
            <a:ext cx="349083" cy="221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4097C57-6AFE-7F1F-9216-09D73CD7DF78}"/>
              </a:ext>
            </a:extLst>
          </p:cNvPr>
          <p:cNvCxnSpPr>
            <a:cxnSpLocks/>
          </p:cNvCxnSpPr>
          <p:nvPr/>
        </p:nvCxnSpPr>
        <p:spPr>
          <a:xfrm flipH="1" flipV="1">
            <a:off x="4236936" y="3296111"/>
            <a:ext cx="326952" cy="227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44F76E7-8569-F2BB-4732-61ED9D0616F2}"/>
              </a:ext>
            </a:extLst>
          </p:cNvPr>
          <p:cNvCxnSpPr>
            <a:cxnSpLocks/>
          </p:cNvCxnSpPr>
          <p:nvPr/>
        </p:nvCxnSpPr>
        <p:spPr>
          <a:xfrm flipH="1">
            <a:off x="4236842" y="2770177"/>
            <a:ext cx="327046" cy="2681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4C2CE8D-2DB3-E352-E251-7A16B756A7FD}"/>
                  </a:ext>
                </a:extLst>
              </p:cNvPr>
              <p:cNvSpPr/>
              <p:nvPr/>
            </p:nvSpPr>
            <p:spPr>
              <a:xfrm>
                <a:off x="2805248" y="4291613"/>
                <a:ext cx="2688217" cy="593432"/>
              </a:xfrm>
              <a:prstGeom prst="rect">
                <a:avLst/>
              </a:prstGeom>
            </p:spPr>
            <p:txBody>
              <a:bodyPr wrap="square">
                <a:spAutoFit/>
              </a:bodyPr>
              <a:lstStyle/>
              <a:p>
                <a:pPr algn="ctr"/>
                <a:r>
                  <a:rPr lang="en-US" b="0" dirty="0">
                    <a:latin typeface="Helvetica" pitchFamily="2" charset="0"/>
                  </a:rPr>
                  <a:t>Metric:</a:t>
                </a:r>
                <a:r>
                  <a:rPr lang="en-US" sz="1400" b="0" dirty="0"/>
                  <a:t> </a:t>
                </a:r>
                <a14:m>
                  <m:oMath xmlns:m="http://schemas.openxmlformats.org/officeDocument/2006/math">
                    <m:rad>
                      <m:radPr>
                        <m:degHide m:val="on"/>
                        <m:ctrlPr>
                          <a:rPr lang="en-US" sz="1600" i="1" smtClean="0">
                            <a:latin typeface="Cambria Math" panose="02040503050406030204" pitchFamily="18" charset="0"/>
                          </a:rPr>
                        </m:ctrlPr>
                      </m:radPr>
                      <m:deg/>
                      <m:e>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𝑗</m:t>
                                </m:r>
                              </m:sub>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r>
                                          <a:rPr lang="en-US" sz="1600" i="1">
                                            <a:latin typeface="Cambria Math" panose="02040503050406030204" pitchFamily="18" charset="0"/>
                                          </a:rPr>
                                          <m:t> −</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e>
                                        </m:acc>
                                      </m:e>
                                    </m:d>
                                  </m:e>
                                  <m:sup>
                                    <m:r>
                                      <a:rPr lang="en-US" sz="1600" i="1">
                                        <a:latin typeface="Cambria Math" panose="02040503050406030204" pitchFamily="18" charset="0"/>
                                      </a:rPr>
                                      <m:t>2</m:t>
                                    </m:r>
                                  </m:sup>
                                </m:sSup>
                              </m:e>
                            </m:nary>
                          </m:e>
                        </m:nary>
                      </m:e>
                    </m:rad>
                  </m:oMath>
                </a14:m>
                <a:endParaRPr lang="en-US" sz="1400" dirty="0">
                  <a:latin typeface="Helvetica" panose="020B0604020202020204" pitchFamily="34" charset="0"/>
                </a:endParaRPr>
              </a:p>
            </p:txBody>
          </p:sp>
        </mc:Choice>
        <mc:Fallback xmlns="">
          <p:sp>
            <p:nvSpPr>
              <p:cNvPr id="98" name="Rectangle 97">
                <a:extLst>
                  <a:ext uri="{FF2B5EF4-FFF2-40B4-BE49-F238E27FC236}">
                    <a16:creationId xmlns:a16="http://schemas.microsoft.com/office/drawing/2014/main" id="{E4C2CE8D-2DB3-E352-E251-7A16B756A7FD}"/>
                  </a:ext>
                </a:extLst>
              </p:cNvPr>
              <p:cNvSpPr>
                <a:spLocks noRot="1" noChangeAspect="1" noMove="1" noResize="1" noEditPoints="1" noAdjustHandles="1" noChangeArrowheads="1" noChangeShapeType="1" noTextEdit="1"/>
              </p:cNvSpPr>
              <p:nvPr/>
            </p:nvSpPr>
            <p:spPr>
              <a:xfrm>
                <a:off x="2805248" y="4291613"/>
                <a:ext cx="2688217" cy="593432"/>
              </a:xfrm>
              <a:prstGeom prst="rect">
                <a:avLst/>
              </a:prstGeom>
              <a:blipFill>
                <a:blip r:embed="rId5"/>
                <a:stretch>
                  <a:fillRect l="-1878" t="-35417" b="-8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CDD1F5FB-EB9C-83A3-8828-2B0B4FAF0CD4}"/>
                  </a:ext>
                </a:extLst>
              </p:cNvPr>
              <p:cNvSpPr/>
              <p:nvPr/>
            </p:nvSpPr>
            <p:spPr>
              <a:xfrm>
                <a:off x="3107141" y="3540843"/>
                <a:ext cx="405860" cy="32508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i="1" smtClean="0">
                              <a:latin typeface="Cambria Math" panose="02040503050406030204" pitchFamily="18" charset="0"/>
                            </a:rPr>
                            <m:t>𝑋</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oMath>
                  </m:oMathPara>
                </a14:m>
                <a:endParaRPr lang="en-US" sz="1400" dirty="0">
                  <a:latin typeface="Helvetica" panose="020B0604020202020204" pitchFamily="34" charset="0"/>
                </a:endParaRPr>
              </a:p>
            </p:txBody>
          </p:sp>
        </mc:Choice>
        <mc:Fallback xmlns="">
          <p:sp>
            <p:nvSpPr>
              <p:cNvPr id="99" name="Rectangle 98">
                <a:extLst>
                  <a:ext uri="{FF2B5EF4-FFF2-40B4-BE49-F238E27FC236}">
                    <a16:creationId xmlns:a16="http://schemas.microsoft.com/office/drawing/2014/main" id="{CDD1F5FB-EB9C-83A3-8828-2B0B4FAF0CD4}"/>
                  </a:ext>
                </a:extLst>
              </p:cNvPr>
              <p:cNvSpPr>
                <a:spLocks noRot="1" noChangeAspect="1" noMove="1" noResize="1" noEditPoints="1" noAdjustHandles="1" noChangeArrowheads="1" noChangeShapeType="1" noTextEdit="1"/>
              </p:cNvSpPr>
              <p:nvPr/>
            </p:nvSpPr>
            <p:spPr>
              <a:xfrm>
                <a:off x="3107141" y="3540843"/>
                <a:ext cx="405860" cy="325089"/>
              </a:xfrm>
              <a:prstGeom prst="rect">
                <a:avLst/>
              </a:prstGeom>
              <a:blipFill>
                <a:blip r:embed="rId6"/>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194BA00E-4FDE-3E12-BC12-DE4FA8E43855}"/>
                  </a:ext>
                </a:extLst>
              </p:cNvPr>
              <p:cNvSpPr/>
              <p:nvPr/>
            </p:nvSpPr>
            <p:spPr>
              <a:xfrm>
                <a:off x="4819734" y="3540843"/>
                <a:ext cx="405860" cy="3356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sub>
                          </m:sSub>
                        </m:e>
                      </m:acc>
                    </m:oMath>
                  </m:oMathPara>
                </a14:m>
                <a:endParaRPr lang="en-US" sz="1400" dirty="0">
                  <a:latin typeface="Helvetica" panose="020B0604020202020204" pitchFamily="34" charset="0"/>
                </a:endParaRPr>
              </a:p>
            </p:txBody>
          </p:sp>
        </mc:Choice>
        <mc:Fallback xmlns="">
          <p:sp>
            <p:nvSpPr>
              <p:cNvPr id="100" name="Rectangle 99">
                <a:extLst>
                  <a:ext uri="{FF2B5EF4-FFF2-40B4-BE49-F238E27FC236}">
                    <a16:creationId xmlns:a16="http://schemas.microsoft.com/office/drawing/2014/main" id="{194BA00E-4FDE-3E12-BC12-DE4FA8E43855}"/>
                  </a:ext>
                </a:extLst>
              </p:cNvPr>
              <p:cNvSpPr>
                <a:spLocks noRot="1" noChangeAspect="1" noMove="1" noResize="1" noEditPoints="1" noAdjustHandles="1" noChangeArrowheads="1" noChangeShapeType="1" noTextEdit="1"/>
              </p:cNvSpPr>
              <p:nvPr/>
            </p:nvSpPr>
            <p:spPr>
              <a:xfrm>
                <a:off x="4819734" y="3540843"/>
                <a:ext cx="405860" cy="335669"/>
              </a:xfrm>
              <a:prstGeom prst="rect">
                <a:avLst/>
              </a:prstGeom>
              <a:blipFill>
                <a:blip r:embed="rId7"/>
                <a:stretch>
                  <a:fillRect l="-3030" b="-3571"/>
                </a:stretch>
              </a:blipFill>
            </p:spPr>
            <p:txBody>
              <a:bodyPr/>
              <a:lstStyle/>
              <a:p>
                <a:r>
                  <a:rPr lang="en-US">
                    <a:noFill/>
                  </a:rPr>
                  <a:t> </a:t>
                </a:r>
              </a:p>
            </p:txBody>
          </p:sp>
        </mc:Fallback>
      </mc:AlternateContent>
      <p:pic>
        <p:nvPicPr>
          <p:cNvPr id="101" name="Graphic 100">
            <a:extLst>
              <a:ext uri="{FF2B5EF4-FFF2-40B4-BE49-F238E27FC236}">
                <a16:creationId xmlns:a16="http://schemas.microsoft.com/office/drawing/2014/main" id="{B28640C3-08BC-298A-1335-C5F40A38B4B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10508" b="14114"/>
          <a:stretch/>
        </p:blipFill>
        <p:spPr>
          <a:xfrm>
            <a:off x="9210934" y="2501992"/>
            <a:ext cx="2190376" cy="1577128"/>
          </a:xfrm>
          <a:prstGeom prst="rect">
            <a:avLst/>
          </a:prstGeom>
        </p:spPr>
      </p:pic>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2B122081-BEC9-C9EF-F257-D349C1004EB4}"/>
                  </a:ext>
                </a:extLst>
              </p:cNvPr>
              <p:cNvSpPr/>
              <p:nvPr/>
            </p:nvSpPr>
            <p:spPr>
              <a:xfrm>
                <a:off x="5792369" y="4288054"/>
                <a:ext cx="2688217" cy="646331"/>
              </a:xfrm>
              <a:prstGeom prst="rect">
                <a:avLst/>
              </a:prstGeom>
            </p:spPr>
            <p:txBody>
              <a:bodyPr wrap="square">
                <a:spAutoFit/>
              </a:bodyPr>
              <a:lstStyle/>
              <a:p>
                <a:pPr algn="ctr"/>
                <a:r>
                  <a:rPr lang="en-US" b="0" dirty="0">
                    <a:latin typeface="Helvetica" pitchFamily="2" charset="0"/>
                  </a:rPr>
                  <a:t>Metric: 1</a:t>
                </a:r>
                <a:r>
                  <a:rPr lang="en-US" b="0" baseline="30000" dirty="0">
                    <a:latin typeface="Helvetica" pitchFamily="2" charset="0"/>
                  </a:rPr>
                  <a:t>st</a:t>
                </a:r>
                <a:r>
                  <a:rPr lang="en-US" b="0" dirty="0">
                    <a:latin typeface="Helvetica" pitchFamily="2" charset="0"/>
                  </a:rPr>
                  <a:t> minimum and 2</a:t>
                </a:r>
                <a:r>
                  <a:rPr lang="en-US" b="0" baseline="30000" dirty="0">
                    <a:latin typeface="Helvetica" pitchFamily="2" charset="0"/>
                  </a:rPr>
                  <a:t>nd</a:t>
                </a:r>
                <a:r>
                  <a:rPr lang="en-US" b="0" dirty="0">
                    <a:latin typeface="Helvetica" pitchFamily="2" charset="0"/>
                  </a:rPr>
                  <a:t> maximum of</a:t>
                </a:r>
                <a:r>
                  <a:rPr lang="en-US" sz="1400" b="0"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sz="1400" dirty="0">
                  <a:latin typeface="Helvetica" panose="020B0604020202020204" pitchFamily="34" charset="0"/>
                </a:endParaRPr>
              </a:p>
            </p:txBody>
          </p:sp>
        </mc:Choice>
        <mc:Fallback xmlns="">
          <p:sp>
            <p:nvSpPr>
              <p:cNvPr id="103" name="Rectangle 102">
                <a:extLst>
                  <a:ext uri="{FF2B5EF4-FFF2-40B4-BE49-F238E27FC236}">
                    <a16:creationId xmlns:a16="http://schemas.microsoft.com/office/drawing/2014/main" id="{2B122081-BEC9-C9EF-F257-D349C1004EB4}"/>
                  </a:ext>
                </a:extLst>
              </p:cNvPr>
              <p:cNvSpPr>
                <a:spLocks noRot="1" noChangeAspect="1" noMove="1" noResize="1" noEditPoints="1" noAdjustHandles="1" noChangeArrowheads="1" noChangeShapeType="1" noTextEdit="1"/>
              </p:cNvSpPr>
              <p:nvPr/>
            </p:nvSpPr>
            <p:spPr>
              <a:xfrm>
                <a:off x="5792369" y="4288054"/>
                <a:ext cx="2688217" cy="646331"/>
              </a:xfrm>
              <a:prstGeom prst="rect">
                <a:avLst/>
              </a:prstGeom>
              <a:blipFill>
                <a:blip r:embed="rId10"/>
                <a:stretch>
                  <a:fillRect l="-472" t="-3846" r="-2830"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35C56E02-1E23-48FD-27D3-182BA1F34E26}"/>
                  </a:ext>
                </a:extLst>
              </p:cNvPr>
              <p:cNvSpPr/>
              <p:nvPr/>
            </p:nvSpPr>
            <p:spPr>
              <a:xfrm>
                <a:off x="8826055" y="4306638"/>
                <a:ext cx="3059481" cy="6898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e>
                              </m:d>
                            </m:e>
                          </m:func>
                          <m:r>
                            <a:rPr lang="en-US" sz="1600" i="1">
                              <a:latin typeface="Cambria Math" panose="02040503050406030204" pitchFamily="18" charset="0"/>
                            </a:rPr>
                            <m:t> −</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b="0" i="1" smtClean="0">
                                          <a:latin typeface="Cambria Math" panose="02040503050406030204" pitchFamily="18" charset="0"/>
                                        </a:rPr>
                                        <m:t>−1</m:t>
                                      </m:r>
                                    </m:e>
                                  </m:d>
                                </m:e>
                              </m:d>
                            </m:e>
                          </m:func>
                        </m:e>
                      </m:nary>
                    </m:oMath>
                  </m:oMathPara>
                </a14:m>
                <a:endParaRPr lang="en-US" sz="1200" dirty="0">
                  <a:latin typeface="Helvetica" panose="020B0604020202020204" pitchFamily="34" charset="0"/>
                </a:endParaRPr>
              </a:p>
            </p:txBody>
          </p:sp>
        </mc:Choice>
        <mc:Fallback xmlns="">
          <p:sp>
            <p:nvSpPr>
              <p:cNvPr id="104" name="Rectangle 103">
                <a:extLst>
                  <a:ext uri="{FF2B5EF4-FFF2-40B4-BE49-F238E27FC236}">
                    <a16:creationId xmlns:a16="http://schemas.microsoft.com/office/drawing/2014/main" id="{35C56E02-1E23-48FD-27D3-182BA1F34E26}"/>
                  </a:ext>
                </a:extLst>
              </p:cNvPr>
              <p:cNvSpPr>
                <a:spLocks noRot="1" noChangeAspect="1" noMove="1" noResize="1" noEditPoints="1" noAdjustHandles="1" noChangeArrowheads="1" noChangeShapeType="1" noTextEdit="1"/>
              </p:cNvSpPr>
              <p:nvPr/>
            </p:nvSpPr>
            <p:spPr>
              <a:xfrm>
                <a:off x="8826055" y="4306638"/>
                <a:ext cx="3059481" cy="689804"/>
              </a:xfrm>
              <a:prstGeom prst="rect">
                <a:avLst/>
              </a:prstGeom>
              <a:blipFill>
                <a:blip r:embed="rId11"/>
                <a:stretch>
                  <a:fillRect l="-23554" t="-119643" b="-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1ED219D8-4FCF-857F-ABCF-5D3FA8447A16}"/>
                  </a:ext>
                </a:extLst>
              </p:cNvPr>
              <p:cNvSpPr/>
              <p:nvPr/>
            </p:nvSpPr>
            <p:spPr>
              <a:xfrm>
                <a:off x="8791878" y="4926708"/>
                <a:ext cx="3059481" cy="3776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rPr>
                                <m:t>cos</m:t>
                              </m:r>
                            </m:e>
                            <m:sup>
                              <m:r>
                                <a:rPr lang="en-US" sz="1600" b="0" i="1" smtClean="0">
                                  <a:latin typeface="Cambria Math" panose="02040503050406030204" pitchFamily="18" charset="0"/>
                                </a:rPr>
                                <m:t>−1</m:t>
                              </m:r>
                            </m:sup>
                          </m:sSup>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e>
                                  </m:d>
                                </m:e>
                              </m:acc>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−1</m:t>
                                      </m:r>
                                    </m:e>
                                  </m:d>
                                </m:e>
                              </m:acc>
                            </m:e>
                          </m:d>
                        </m:e>
                      </m:func>
                    </m:oMath>
                  </m:oMathPara>
                </a14:m>
                <a:endParaRPr lang="en-US" sz="1200" dirty="0">
                  <a:latin typeface="Helvetica" panose="020B0604020202020204" pitchFamily="34" charset="0"/>
                </a:endParaRPr>
              </a:p>
            </p:txBody>
          </p:sp>
        </mc:Choice>
        <mc:Fallback xmlns="">
          <p:sp>
            <p:nvSpPr>
              <p:cNvPr id="105" name="Rectangle 104">
                <a:extLst>
                  <a:ext uri="{FF2B5EF4-FFF2-40B4-BE49-F238E27FC236}">
                    <a16:creationId xmlns:a16="http://schemas.microsoft.com/office/drawing/2014/main" id="{1ED219D8-4FCF-857F-ABCF-5D3FA8447A16}"/>
                  </a:ext>
                </a:extLst>
              </p:cNvPr>
              <p:cNvSpPr>
                <a:spLocks noRot="1" noChangeAspect="1" noMove="1" noResize="1" noEditPoints="1" noAdjustHandles="1" noChangeArrowheads="1" noChangeShapeType="1" noTextEdit="1"/>
              </p:cNvSpPr>
              <p:nvPr/>
            </p:nvSpPr>
            <p:spPr>
              <a:xfrm>
                <a:off x="8791878" y="4926708"/>
                <a:ext cx="3059481" cy="377604"/>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01F59459-B294-78EC-85C0-3F3FE08E4385}"/>
                  </a:ext>
                </a:extLst>
              </p:cNvPr>
              <p:cNvSpPr/>
              <p:nvPr/>
            </p:nvSpPr>
            <p:spPr>
              <a:xfrm>
                <a:off x="10839939" y="2313502"/>
                <a:ext cx="995920" cy="3385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oMath>
                  </m:oMathPara>
                </a14:m>
                <a:endParaRPr lang="en-US" sz="1200" dirty="0">
                  <a:latin typeface="Helvetica" panose="020B0604020202020204" pitchFamily="34" charset="0"/>
                </a:endParaRPr>
              </a:p>
            </p:txBody>
          </p:sp>
        </mc:Choice>
        <mc:Fallback xmlns="">
          <p:sp>
            <p:nvSpPr>
              <p:cNvPr id="106" name="Rectangle 105">
                <a:extLst>
                  <a:ext uri="{FF2B5EF4-FFF2-40B4-BE49-F238E27FC236}">
                    <a16:creationId xmlns:a16="http://schemas.microsoft.com/office/drawing/2014/main" id="{01F59459-B294-78EC-85C0-3F3FE08E4385}"/>
                  </a:ext>
                </a:extLst>
              </p:cNvPr>
              <p:cNvSpPr>
                <a:spLocks noRot="1" noChangeAspect="1" noMove="1" noResize="1" noEditPoints="1" noAdjustHandles="1" noChangeArrowheads="1" noChangeShapeType="1" noTextEdit="1"/>
              </p:cNvSpPr>
              <p:nvPr/>
            </p:nvSpPr>
            <p:spPr>
              <a:xfrm>
                <a:off x="10839939" y="2313502"/>
                <a:ext cx="995920" cy="338554"/>
              </a:xfrm>
              <a:prstGeom prst="rect">
                <a:avLst/>
              </a:prstGeom>
              <a:blipFill>
                <a:blip r:embed="rId13"/>
                <a:stretch>
                  <a:fillRect/>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08B09878-CB94-9B94-48DC-270AC2AB5B52}"/>
              </a:ext>
            </a:extLst>
          </p:cNvPr>
          <p:cNvSpPr txBox="1"/>
          <p:nvPr/>
        </p:nvSpPr>
        <p:spPr>
          <a:xfrm>
            <a:off x="9838261" y="4091885"/>
            <a:ext cx="935717" cy="369332"/>
          </a:xfrm>
          <a:prstGeom prst="rect">
            <a:avLst/>
          </a:prstGeom>
          <a:noFill/>
        </p:spPr>
        <p:txBody>
          <a:bodyPr wrap="square">
            <a:spAutoFit/>
          </a:bodyPr>
          <a:lstStyle/>
          <a:p>
            <a:r>
              <a:rPr lang="en-US" b="0" dirty="0">
                <a:latin typeface="Helvetica" pitchFamily="2" charset="0"/>
              </a:rPr>
              <a:t>Metric: </a:t>
            </a:r>
            <a:endParaRPr lang="en-US" dirty="0"/>
          </a:p>
        </p:txBody>
      </p:sp>
      <p:pic>
        <p:nvPicPr>
          <p:cNvPr id="114" name="Picture 113">
            <a:extLst>
              <a:ext uri="{FF2B5EF4-FFF2-40B4-BE49-F238E27FC236}">
                <a16:creationId xmlns:a16="http://schemas.microsoft.com/office/drawing/2014/main" id="{26244617-37B8-61DC-FFAD-2A8D60C6D948}"/>
              </a:ext>
            </a:extLst>
          </p:cNvPr>
          <p:cNvPicPr>
            <a:picLocks noChangeAspect="1"/>
          </p:cNvPicPr>
          <p:nvPr/>
        </p:nvPicPr>
        <p:blipFill rotWithShape="1">
          <a:blip r:embed="rId14"/>
          <a:srcRect l="50961" b="5131"/>
          <a:stretch/>
        </p:blipFill>
        <p:spPr>
          <a:xfrm>
            <a:off x="6133685" y="2501865"/>
            <a:ext cx="1960609" cy="1600038"/>
          </a:xfrm>
          <a:prstGeom prst="rect">
            <a:avLst/>
          </a:prstGeom>
        </p:spPr>
      </p:pic>
    </p:spTree>
    <p:extLst>
      <p:ext uri="{BB962C8B-B14F-4D97-AF65-F5344CB8AC3E}">
        <p14:creationId xmlns:p14="http://schemas.microsoft.com/office/powerpoint/2010/main" val="30014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4</a:t>
            </a:fld>
            <a:endParaRPr lang="en-US" dirty="0"/>
          </a:p>
        </p:txBody>
      </p:sp>
      <p:pic>
        <p:nvPicPr>
          <p:cNvPr id="32" name="Graphic 31">
            <a:extLst>
              <a:ext uri="{FF2B5EF4-FFF2-40B4-BE49-F238E27FC236}">
                <a16:creationId xmlns:a16="http://schemas.microsoft.com/office/drawing/2014/main" id="{EA9BCE04-5CCA-1ECE-D161-903BAFCD4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083" y="182562"/>
            <a:ext cx="9795833" cy="7084138"/>
          </a:xfrm>
          <a:prstGeom prst="rect">
            <a:avLst/>
          </a:prstGeom>
        </p:spPr>
      </p:pic>
    </p:spTree>
    <p:extLst>
      <p:ext uri="{BB962C8B-B14F-4D97-AF65-F5344CB8AC3E}">
        <p14:creationId xmlns:p14="http://schemas.microsoft.com/office/powerpoint/2010/main" val="353965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5</a:t>
            </a:fld>
            <a:endParaRPr lang="en-US" dirty="0"/>
          </a:p>
        </p:txBody>
      </p:sp>
      <p:pic>
        <p:nvPicPr>
          <p:cNvPr id="3" name="Graphic 2">
            <a:extLst>
              <a:ext uri="{FF2B5EF4-FFF2-40B4-BE49-F238E27FC236}">
                <a16:creationId xmlns:a16="http://schemas.microsoft.com/office/drawing/2014/main" id="{7CBFAF34-660B-90CF-FF19-C4712BD0972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508" b="14114"/>
          <a:stretch/>
        </p:blipFill>
        <p:spPr>
          <a:xfrm>
            <a:off x="8140380" y="1868173"/>
            <a:ext cx="3424503" cy="2465732"/>
          </a:xfrm>
          <a:prstGeom prst="rect">
            <a:avLst/>
          </a:prstGeom>
        </p:spPr>
      </p:pic>
      <p:sp>
        <p:nvSpPr>
          <p:cNvPr id="5" name="Right Arrow 4">
            <a:extLst>
              <a:ext uri="{FF2B5EF4-FFF2-40B4-BE49-F238E27FC236}">
                <a16:creationId xmlns:a16="http://schemas.microsoft.com/office/drawing/2014/main" id="{9514E756-2BB2-484A-31FA-ACE08951CBD3}"/>
              </a:ext>
            </a:extLst>
          </p:cNvPr>
          <p:cNvSpPr/>
          <p:nvPr/>
        </p:nvSpPr>
        <p:spPr>
          <a:xfrm>
            <a:off x="5941308" y="2932154"/>
            <a:ext cx="1080243" cy="2546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6" name="Rectangle 5">
            <a:extLst>
              <a:ext uri="{FF2B5EF4-FFF2-40B4-BE49-F238E27FC236}">
                <a16:creationId xmlns:a16="http://schemas.microsoft.com/office/drawing/2014/main" id="{5BCD1122-9EE2-9B0A-04D7-C99E6B0F008B}"/>
              </a:ext>
            </a:extLst>
          </p:cNvPr>
          <p:cNvSpPr/>
          <p:nvPr/>
        </p:nvSpPr>
        <p:spPr>
          <a:xfrm>
            <a:off x="149381" y="1280159"/>
            <a:ext cx="12630600" cy="4094208"/>
          </a:xfrm>
          <a:prstGeom prst="rect">
            <a:avLst/>
          </a:prstGeom>
          <a:solidFill>
            <a:srgbClr val="C00000">
              <a:alpha val="10112"/>
            </a:srgbClr>
          </a:solid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6E8D4-C2CC-9FBA-16AF-5BBF936C5009}"/>
              </a:ext>
            </a:extLst>
          </p:cNvPr>
          <p:cNvSpPr/>
          <p:nvPr/>
        </p:nvSpPr>
        <p:spPr>
          <a:xfrm>
            <a:off x="8302138" y="4641994"/>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Latent dimension trajectories</a:t>
            </a:r>
          </a:p>
        </p:txBody>
      </p:sp>
      <p:sp>
        <p:nvSpPr>
          <p:cNvPr id="8" name="Rectangle 7">
            <a:extLst>
              <a:ext uri="{FF2B5EF4-FFF2-40B4-BE49-F238E27FC236}">
                <a16:creationId xmlns:a16="http://schemas.microsoft.com/office/drawing/2014/main" id="{2B49E67B-B6AF-3754-A519-677C34CE4596}"/>
              </a:ext>
            </a:extLst>
          </p:cNvPr>
          <p:cNvSpPr/>
          <p:nvPr/>
        </p:nvSpPr>
        <p:spPr>
          <a:xfrm>
            <a:off x="1694660" y="4651498"/>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trajectories</a:t>
            </a:r>
          </a:p>
        </p:txBody>
      </p:sp>
      <p:pic>
        <p:nvPicPr>
          <p:cNvPr id="53" name="Picture 52">
            <a:extLst>
              <a:ext uri="{FF2B5EF4-FFF2-40B4-BE49-F238E27FC236}">
                <a16:creationId xmlns:a16="http://schemas.microsoft.com/office/drawing/2014/main" id="{5EBE9792-0290-10A5-BFC2-EFA87316F228}"/>
              </a:ext>
            </a:extLst>
          </p:cNvPr>
          <p:cNvPicPr>
            <a:picLocks noChangeAspect="1"/>
          </p:cNvPicPr>
          <p:nvPr/>
        </p:nvPicPr>
        <p:blipFill>
          <a:blip r:embed="rId5"/>
          <a:stretch>
            <a:fillRect/>
          </a:stretch>
        </p:blipFill>
        <p:spPr>
          <a:xfrm>
            <a:off x="1364859" y="1904995"/>
            <a:ext cx="1126710" cy="1121832"/>
          </a:xfrm>
          <a:prstGeom prst="rect">
            <a:avLst/>
          </a:prstGeom>
        </p:spPr>
      </p:pic>
      <p:pic>
        <p:nvPicPr>
          <p:cNvPr id="54" name="Picture 53">
            <a:extLst>
              <a:ext uri="{FF2B5EF4-FFF2-40B4-BE49-F238E27FC236}">
                <a16:creationId xmlns:a16="http://schemas.microsoft.com/office/drawing/2014/main" id="{B100A178-CB25-77D6-BF89-192755D0C8B2}"/>
              </a:ext>
            </a:extLst>
          </p:cNvPr>
          <p:cNvPicPr>
            <a:picLocks noChangeAspect="1"/>
          </p:cNvPicPr>
          <p:nvPr/>
        </p:nvPicPr>
        <p:blipFill>
          <a:blip r:embed="rId6"/>
          <a:stretch>
            <a:fillRect/>
          </a:stretch>
        </p:blipFill>
        <p:spPr>
          <a:xfrm>
            <a:off x="2616417" y="1904995"/>
            <a:ext cx="1116964" cy="1121832"/>
          </a:xfrm>
          <a:prstGeom prst="rect">
            <a:avLst/>
          </a:prstGeom>
        </p:spPr>
      </p:pic>
      <p:pic>
        <p:nvPicPr>
          <p:cNvPr id="55" name="Picture 54">
            <a:extLst>
              <a:ext uri="{FF2B5EF4-FFF2-40B4-BE49-F238E27FC236}">
                <a16:creationId xmlns:a16="http://schemas.microsoft.com/office/drawing/2014/main" id="{499B35B2-44A4-C61D-23F1-2EED6CEB6998}"/>
              </a:ext>
            </a:extLst>
          </p:cNvPr>
          <p:cNvPicPr>
            <a:picLocks noChangeAspect="1"/>
          </p:cNvPicPr>
          <p:nvPr/>
        </p:nvPicPr>
        <p:blipFill>
          <a:blip r:embed="rId7"/>
          <a:stretch>
            <a:fillRect/>
          </a:stretch>
        </p:blipFill>
        <p:spPr>
          <a:xfrm>
            <a:off x="3849870" y="1896377"/>
            <a:ext cx="1124275" cy="1121832"/>
          </a:xfrm>
          <a:prstGeom prst="rect">
            <a:avLst/>
          </a:prstGeom>
        </p:spPr>
      </p:pic>
      <p:sp>
        <p:nvSpPr>
          <p:cNvPr id="56" name="Rectangle 55">
            <a:extLst>
              <a:ext uri="{FF2B5EF4-FFF2-40B4-BE49-F238E27FC236}">
                <a16:creationId xmlns:a16="http://schemas.microsoft.com/office/drawing/2014/main" id="{69F6B0FA-6855-67CC-A343-699C59A433E7}"/>
              </a:ext>
            </a:extLst>
          </p:cNvPr>
          <p:cNvSpPr/>
          <p:nvPr/>
        </p:nvSpPr>
        <p:spPr>
          <a:xfrm>
            <a:off x="3847067" y="1896377"/>
            <a:ext cx="1126709"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64C6569-FBC2-836D-06DB-87F6FF67237F}"/>
              </a:ext>
            </a:extLst>
          </p:cNvPr>
          <p:cNvSpPr/>
          <p:nvPr/>
        </p:nvSpPr>
        <p:spPr>
          <a:xfrm>
            <a:off x="2650719" y="1904994"/>
            <a:ext cx="1087180"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183B2BA-B5E8-1AAD-008F-E4A900A1A3E4}"/>
              </a:ext>
            </a:extLst>
          </p:cNvPr>
          <p:cNvSpPr/>
          <p:nvPr/>
        </p:nvSpPr>
        <p:spPr>
          <a:xfrm>
            <a:off x="1382964" y="1904995"/>
            <a:ext cx="1116964"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8A42577B-CC9A-D5C8-9ED9-F42BE57D7A0B}"/>
              </a:ext>
            </a:extLst>
          </p:cNvPr>
          <p:cNvGrpSpPr/>
          <p:nvPr/>
        </p:nvGrpSpPr>
        <p:grpSpPr>
          <a:xfrm>
            <a:off x="1387316" y="3280729"/>
            <a:ext cx="1120431" cy="1121832"/>
            <a:chOff x="1076271" y="3963087"/>
            <a:chExt cx="2112571" cy="2120117"/>
          </a:xfrm>
        </p:grpSpPr>
        <p:pic>
          <p:nvPicPr>
            <p:cNvPr id="78" name="Picture 77">
              <a:extLst>
                <a:ext uri="{FF2B5EF4-FFF2-40B4-BE49-F238E27FC236}">
                  <a16:creationId xmlns:a16="http://schemas.microsoft.com/office/drawing/2014/main" id="{78C1AC0B-0634-DC5F-8880-ED9431069037}"/>
                </a:ext>
              </a:extLst>
            </p:cNvPr>
            <p:cNvPicPr>
              <a:picLocks noChangeAspect="1"/>
            </p:cNvPicPr>
            <p:nvPr/>
          </p:nvPicPr>
          <p:blipFill rotWithShape="1">
            <a:blip r:embed="rId8"/>
            <a:srcRect l="54466" t="26319" r="9372" b="25293"/>
            <a:stretch/>
          </p:blipFill>
          <p:spPr>
            <a:xfrm rot="10800000">
              <a:off x="1076271" y="3963087"/>
              <a:ext cx="2112571" cy="2120117"/>
            </a:xfrm>
            <a:prstGeom prst="rect">
              <a:avLst/>
            </a:prstGeom>
          </p:spPr>
        </p:pic>
        <p:sp>
          <p:nvSpPr>
            <p:cNvPr id="79" name="Rectangle 78">
              <a:extLst>
                <a:ext uri="{FF2B5EF4-FFF2-40B4-BE49-F238E27FC236}">
                  <a16:creationId xmlns:a16="http://schemas.microsoft.com/office/drawing/2014/main" id="{3E25D42E-29E8-42E3-6078-3C9EB9443CA8}"/>
                </a:ext>
              </a:extLst>
            </p:cNvPr>
            <p:cNvSpPr/>
            <p:nvPr/>
          </p:nvSpPr>
          <p:spPr>
            <a:xfrm>
              <a:off x="1139181" y="4006518"/>
              <a:ext cx="1984159" cy="1433543"/>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Rectangle 66">
            <a:extLst>
              <a:ext uri="{FF2B5EF4-FFF2-40B4-BE49-F238E27FC236}">
                <a16:creationId xmlns:a16="http://schemas.microsoft.com/office/drawing/2014/main" id="{381A981E-852D-D1F2-2CC1-3D5DF0F78AFF}"/>
              </a:ext>
            </a:extLst>
          </p:cNvPr>
          <p:cNvSpPr/>
          <p:nvPr/>
        </p:nvSpPr>
        <p:spPr>
          <a:xfrm>
            <a:off x="3847678" y="3271635"/>
            <a:ext cx="1144127" cy="1139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73C39E4-461A-76D4-129E-60F1EC8F932B}"/>
              </a:ext>
            </a:extLst>
          </p:cNvPr>
          <p:cNvSpPr/>
          <p:nvPr/>
        </p:nvSpPr>
        <p:spPr>
          <a:xfrm>
            <a:off x="2611757" y="3266548"/>
            <a:ext cx="1148384" cy="11434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AD2B973-78F4-81C6-4942-C0BB290EA311}"/>
              </a:ext>
            </a:extLst>
          </p:cNvPr>
          <p:cNvSpPr/>
          <p:nvPr/>
        </p:nvSpPr>
        <p:spPr>
          <a:xfrm>
            <a:off x="1382964" y="3275764"/>
            <a:ext cx="1126708" cy="1121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14F49425-9EFB-DC56-49DD-EFCC4C016D49}"/>
              </a:ext>
            </a:extLst>
          </p:cNvPr>
          <p:cNvGrpSpPr/>
          <p:nvPr/>
        </p:nvGrpSpPr>
        <p:grpSpPr>
          <a:xfrm>
            <a:off x="2623964" y="3272008"/>
            <a:ext cx="1126488" cy="1130513"/>
            <a:chOff x="3513164" y="3950727"/>
            <a:chExt cx="2112570" cy="2120117"/>
          </a:xfrm>
        </p:grpSpPr>
        <p:pic>
          <p:nvPicPr>
            <p:cNvPr id="76" name="Picture 75">
              <a:extLst>
                <a:ext uri="{FF2B5EF4-FFF2-40B4-BE49-F238E27FC236}">
                  <a16:creationId xmlns:a16="http://schemas.microsoft.com/office/drawing/2014/main" id="{86D6C34E-1C23-E742-FE88-28DC6B5F38A3}"/>
                </a:ext>
              </a:extLst>
            </p:cNvPr>
            <p:cNvPicPr>
              <a:picLocks noChangeAspect="1"/>
            </p:cNvPicPr>
            <p:nvPr/>
          </p:nvPicPr>
          <p:blipFill rotWithShape="1">
            <a:blip r:embed="rId9"/>
            <a:srcRect l="54509" t="26522" r="9330" b="25090"/>
            <a:stretch/>
          </p:blipFill>
          <p:spPr>
            <a:xfrm rot="10800000">
              <a:off x="3513164" y="3950727"/>
              <a:ext cx="2112570" cy="2120117"/>
            </a:xfrm>
            <a:prstGeom prst="rect">
              <a:avLst/>
            </a:prstGeom>
          </p:spPr>
        </p:pic>
        <p:sp>
          <p:nvSpPr>
            <p:cNvPr id="77" name="Rectangle 76">
              <a:extLst>
                <a:ext uri="{FF2B5EF4-FFF2-40B4-BE49-F238E27FC236}">
                  <a16:creationId xmlns:a16="http://schemas.microsoft.com/office/drawing/2014/main" id="{B689E0D7-B01F-5FD0-D5C9-D6F4682A67C7}"/>
                </a:ext>
              </a:extLst>
            </p:cNvPr>
            <p:cNvSpPr/>
            <p:nvPr/>
          </p:nvSpPr>
          <p:spPr>
            <a:xfrm>
              <a:off x="3577368" y="4005902"/>
              <a:ext cx="1984159" cy="1087944"/>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A2487FD0-8D6E-8055-788D-822DACE90708}"/>
              </a:ext>
            </a:extLst>
          </p:cNvPr>
          <p:cNvGrpSpPr/>
          <p:nvPr/>
        </p:nvGrpSpPr>
        <p:grpSpPr>
          <a:xfrm>
            <a:off x="3855482" y="3277083"/>
            <a:ext cx="1162408" cy="1139174"/>
            <a:chOff x="8374690" y="3996070"/>
            <a:chExt cx="2075012" cy="2033538"/>
          </a:xfrm>
        </p:grpSpPr>
        <p:pic>
          <p:nvPicPr>
            <p:cNvPr id="72" name="Picture 71">
              <a:extLst>
                <a:ext uri="{FF2B5EF4-FFF2-40B4-BE49-F238E27FC236}">
                  <a16:creationId xmlns:a16="http://schemas.microsoft.com/office/drawing/2014/main" id="{2040D24F-762C-2930-1CFF-0EA0DCFCC31E}"/>
                </a:ext>
              </a:extLst>
            </p:cNvPr>
            <p:cNvPicPr>
              <a:picLocks noChangeAspect="1"/>
            </p:cNvPicPr>
            <p:nvPr/>
          </p:nvPicPr>
          <p:blipFill rotWithShape="1">
            <a:blip r:embed="rId10"/>
            <a:srcRect l="54280" t="26707" r="9558" b="26042"/>
            <a:stretch/>
          </p:blipFill>
          <p:spPr>
            <a:xfrm rot="10800000">
              <a:off x="8374690" y="3996070"/>
              <a:ext cx="2075012" cy="2033538"/>
            </a:xfrm>
            <a:prstGeom prst="rect">
              <a:avLst/>
            </a:prstGeom>
          </p:spPr>
        </p:pic>
        <p:sp>
          <p:nvSpPr>
            <p:cNvPr id="73" name="Rectangle 72">
              <a:extLst>
                <a:ext uri="{FF2B5EF4-FFF2-40B4-BE49-F238E27FC236}">
                  <a16:creationId xmlns:a16="http://schemas.microsoft.com/office/drawing/2014/main" id="{1C048E6D-4E67-1F2C-EFF5-DABFCA9AD156}"/>
                </a:ext>
              </a:extLst>
            </p:cNvPr>
            <p:cNvSpPr/>
            <p:nvPr/>
          </p:nvSpPr>
          <p:spPr>
            <a:xfrm>
              <a:off x="8414244" y="4016716"/>
              <a:ext cx="1977310" cy="203146"/>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Rectangle 79">
            <a:extLst>
              <a:ext uri="{FF2B5EF4-FFF2-40B4-BE49-F238E27FC236}">
                <a16:creationId xmlns:a16="http://schemas.microsoft.com/office/drawing/2014/main" id="{76DE58CF-110C-AFCB-02CD-CE248303B5EB}"/>
              </a:ext>
            </a:extLst>
          </p:cNvPr>
          <p:cNvSpPr/>
          <p:nvPr/>
        </p:nvSpPr>
        <p:spPr>
          <a:xfrm>
            <a:off x="4972209" y="1381684"/>
            <a:ext cx="3262745" cy="369332"/>
          </a:xfrm>
          <a:prstGeom prst="rect">
            <a:avLst/>
          </a:prstGeom>
        </p:spPr>
        <p:txBody>
          <a:bodyPr wrap="square">
            <a:spAutoFit/>
          </a:bodyPr>
          <a:lstStyle/>
          <a:p>
            <a:pPr algn="ctr"/>
            <a:r>
              <a:rPr lang="en-US" i="1" dirty="0">
                <a:solidFill>
                  <a:srgbClr val="C00000"/>
                </a:solidFill>
                <a:latin typeface="Helvetica" panose="020B0604020202020204" pitchFamily="34" charset="0"/>
              </a:rPr>
              <a:t>Dimensionality reduction</a:t>
            </a:r>
          </a:p>
        </p:txBody>
      </p:sp>
      <p:sp>
        <p:nvSpPr>
          <p:cNvPr id="2" name="Rectangle 1">
            <a:extLst>
              <a:ext uri="{FF2B5EF4-FFF2-40B4-BE49-F238E27FC236}">
                <a16:creationId xmlns:a16="http://schemas.microsoft.com/office/drawing/2014/main" id="{20B4B2D4-66DE-FE61-C594-B7A21A9BD842}"/>
              </a:ext>
            </a:extLst>
          </p:cNvPr>
          <p:cNvSpPr/>
          <p:nvPr/>
        </p:nvSpPr>
        <p:spPr>
          <a:xfrm>
            <a:off x="149381" y="5657190"/>
            <a:ext cx="2919147" cy="4081239"/>
          </a:xfrm>
          <a:prstGeom prst="rect">
            <a:avLst/>
          </a:prstGeom>
          <a:solidFill>
            <a:srgbClr val="FFC000">
              <a:alpha val="10000"/>
            </a:srgbClr>
          </a:solidFill>
          <a:ln w="28575">
            <a:solidFill>
              <a:schemeClr val="accent3">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9" name="Rectangle 8">
            <a:extLst>
              <a:ext uri="{FF2B5EF4-FFF2-40B4-BE49-F238E27FC236}">
                <a16:creationId xmlns:a16="http://schemas.microsoft.com/office/drawing/2014/main" id="{F8AEFAC8-6CBB-6B2E-AC02-A8D6E396D2B7}"/>
              </a:ext>
            </a:extLst>
          </p:cNvPr>
          <p:cNvSpPr/>
          <p:nvPr/>
        </p:nvSpPr>
        <p:spPr>
          <a:xfrm>
            <a:off x="0" y="5837885"/>
            <a:ext cx="3262745" cy="369332"/>
          </a:xfrm>
          <a:prstGeom prst="rect">
            <a:avLst/>
          </a:prstGeom>
        </p:spPr>
        <p:txBody>
          <a:bodyPr wrap="square">
            <a:spAutoFit/>
          </a:bodyPr>
          <a:lstStyle/>
          <a:p>
            <a:pPr algn="ctr"/>
            <a:r>
              <a:rPr lang="en-US" i="1" dirty="0">
                <a:solidFill>
                  <a:schemeClr val="accent3">
                    <a:lumMod val="75000"/>
                  </a:schemeClr>
                </a:solidFill>
                <a:latin typeface="Helvetica" panose="020B0604020202020204" pitchFamily="34" charset="0"/>
              </a:rPr>
              <a:t>Methods</a:t>
            </a:r>
          </a:p>
        </p:txBody>
      </p:sp>
      <p:sp>
        <p:nvSpPr>
          <p:cNvPr id="10" name="Rectangle 9">
            <a:extLst>
              <a:ext uri="{FF2B5EF4-FFF2-40B4-BE49-F238E27FC236}">
                <a16:creationId xmlns:a16="http://schemas.microsoft.com/office/drawing/2014/main" id="{CB9D9CF0-E73E-74E4-C866-073C22FA7E74}"/>
              </a:ext>
            </a:extLst>
          </p:cNvPr>
          <p:cNvSpPr/>
          <p:nvPr/>
        </p:nvSpPr>
        <p:spPr>
          <a:xfrm>
            <a:off x="412116" y="6715443"/>
            <a:ext cx="2469851" cy="646331"/>
          </a:xfrm>
          <a:prstGeom prst="rect">
            <a:avLst/>
          </a:prstGeom>
        </p:spPr>
        <p:txBody>
          <a:bodyPr wrap="square">
            <a:spAutoFit/>
          </a:bodyPr>
          <a:lstStyle/>
          <a:p>
            <a:pPr algn="ctr"/>
            <a:r>
              <a:rPr lang="en-US" dirty="0">
                <a:latin typeface="Helvetica" panose="020B0604020202020204" pitchFamily="34" charset="0"/>
              </a:rPr>
              <a:t>Principal Component Analysis</a:t>
            </a:r>
          </a:p>
        </p:txBody>
      </p:sp>
      <p:sp>
        <p:nvSpPr>
          <p:cNvPr id="11" name="Rectangle 10">
            <a:extLst>
              <a:ext uri="{FF2B5EF4-FFF2-40B4-BE49-F238E27FC236}">
                <a16:creationId xmlns:a16="http://schemas.microsoft.com/office/drawing/2014/main" id="{42612A22-B52B-AEA2-E97B-8006E901CC08}"/>
              </a:ext>
            </a:extLst>
          </p:cNvPr>
          <p:cNvSpPr/>
          <p:nvPr/>
        </p:nvSpPr>
        <p:spPr>
          <a:xfrm>
            <a:off x="501696" y="7803802"/>
            <a:ext cx="2259354" cy="369332"/>
          </a:xfrm>
          <a:prstGeom prst="rect">
            <a:avLst/>
          </a:prstGeom>
        </p:spPr>
        <p:txBody>
          <a:bodyPr wrap="square">
            <a:spAutoFit/>
          </a:bodyPr>
          <a:lstStyle/>
          <a:p>
            <a:pPr algn="ctr"/>
            <a:r>
              <a:rPr lang="en-US" dirty="0">
                <a:latin typeface="Helvetica" panose="020B0604020202020204" pitchFamily="34" charset="0"/>
              </a:rPr>
              <a:t>Autoencoders</a:t>
            </a:r>
          </a:p>
        </p:txBody>
      </p:sp>
      <p:sp>
        <p:nvSpPr>
          <p:cNvPr id="12" name="Rectangle 11">
            <a:extLst>
              <a:ext uri="{FF2B5EF4-FFF2-40B4-BE49-F238E27FC236}">
                <a16:creationId xmlns:a16="http://schemas.microsoft.com/office/drawing/2014/main" id="{CAD1E1B8-F7BB-7C1C-577E-CA0F5E9C0016}"/>
              </a:ext>
            </a:extLst>
          </p:cNvPr>
          <p:cNvSpPr/>
          <p:nvPr/>
        </p:nvSpPr>
        <p:spPr>
          <a:xfrm>
            <a:off x="479277" y="8727283"/>
            <a:ext cx="2259354" cy="369332"/>
          </a:xfrm>
          <a:prstGeom prst="rect">
            <a:avLst/>
          </a:prstGeom>
        </p:spPr>
        <p:txBody>
          <a:bodyPr wrap="square">
            <a:spAutoFit/>
          </a:bodyPr>
          <a:lstStyle/>
          <a:p>
            <a:pPr algn="ctr"/>
            <a:r>
              <a:rPr lang="en-US" dirty="0">
                <a:latin typeface="Helvetica" panose="020B0604020202020204" pitchFamily="34" charset="0"/>
              </a:rPr>
              <a:t>Diffusion Maps</a:t>
            </a:r>
          </a:p>
        </p:txBody>
      </p:sp>
      <p:sp>
        <p:nvSpPr>
          <p:cNvPr id="13" name="Rectangle 12">
            <a:extLst>
              <a:ext uri="{FF2B5EF4-FFF2-40B4-BE49-F238E27FC236}">
                <a16:creationId xmlns:a16="http://schemas.microsoft.com/office/drawing/2014/main" id="{AEC25D08-C4BA-B46A-9AA4-371EE22F8497}"/>
              </a:ext>
            </a:extLst>
          </p:cNvPr>
          <p:cNvSpPr/>
          <p:nvPr/>
        </p:nvSpPr>
        <p:spPr>
          <a:xfrm>
            <a:off x="4776447" y="7341281"/>
            <a:ext cx="283361" cy="261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C084417-372F-B819-C3D0-C310E7BC93A3}"/>
                  </a:ext>
                </a:extLst>
              </p:cNvPr>
              <p:cNvSpPr txBox="1"/>
              <p:nvPr/>
            </p:nvSpPr>
            <p:spPr>
              <a:xfrm>
                <a:off x="4794471" y="7240685"/>
                <a:ext cx="247312"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dirty="0"/>
              </a:p>
            </p:txBody>
          </p:sp>
        </mc:Choice>
        <mc:Fallback>
          <p:sp>
            <p:nvSpPr>
              <p:cNvPr id="14" name="TextBox 13">
                <a:extLst>
                  <a:ext uri="{FF2B5EF4-FFF2-40B4-BE49-F238E27FC236}">
                    <a16:creationId xmlns:a16="http://schemas.microsoft.com/office/drawing/2014/main" id="{AC084417-372F-B819-C3D0-C310E7BC93A3}"/>
                  </a:ext>
                </a:extLst>
              </p:cNvPr>
              <p:cNvSpPr txBox="1">
                <a:spLocks noRot="1" noChangeAspect="1" noMove="1" noResize="1" noEditPoints="1" noAdjustHandles="1" noChangeArrowheads="1" noChangeShapeType="1" noTextEdit="1"/>
              </p:cNvSpPr>
              <p:nvPr/>
            </p:nvSpPr>
            <p:spPr>
              <a:xfrm>
                <a:off x="4794471" y="7240685"/>
                <a:ext cx="247312" cy="369332"/>
              </a:xfrm>
              <a:prstGeom prst="rect">
                <a:avLst/>
              </a:prstGeom>
              <a:blipFill>
                <a:blip r:embed="rId11"/>
                <a:stretch>
                  <a:fillRect l="-10000" r="-1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942216D1-2B52-007F-098F-8E759045C38B}"/>
              </a:ext>
            </a:extLst>
          </p:cNvPr>
          <p:cNvSpPr/>
          <p:nvPr/>
        </p:nvSpPr>
        <p:spPr>
          <a:xfrm>
            <a:off x="3262745" y="5659332"/>
            <a:ext cx="9517236" cy="4079097"/>
          </a:xfrm>
          <a:prstGeom prst="rect">
            <a:avLst/>
          </a:prstGeom>
          <a:solidFill>
            <a:srgbClr val="0070C0">
              <a:alpha val="9817"/>
            </a:srgbClr>
          </a:solidFill>
          <a:ln w="2857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6096A4-C664-8A33-46BB-7722054E30CB}"/>
              </a:ext>
            </a:extLst>
          </p:cNvPr>
          <p:cNvSpPr/>
          <p:nvPr/>
        </p:nvSpPr>
        <p:spPr>
          <a:xfrm>
            <a:off x="6155474" y="5657190"/>
            <a:ext cx="3262745" cy="369332"/>
          </a:xfrm>
          <a:prstGeom prst="rect">
            <a:avLst/>
          </a:prstGeom>
        </p:spPr>
        <p:txBody>
          <a:bodyPr wrap="square">
            <a:spAutoFit/>
          </a:bodyPr>
          <a:lstStyle/>
          <a:p>
            <a:pPr algn="ctr"/>
            <a:r>
              <a:rPr lang="en-US" i="1" dirty="0">
                <a:solidFill>
                  <a:srgbClr val="0070C0"/>
                </a:solidFill>
                <a:latin typeface="Helvetica" panose="020B0604020202020204" pitchFamily="34" charset="0"/>
              </a:rPr>
              <a:t>Metrics</a:t>
            </a:r>
          </a:p>
        </p:txBody>
      </p:sp>
      <p:sp>
        <p:nvSpPr>
          <p:cNvPr id="17" name="Rectangle 16">
            <a:extLst>
              <a:ext uri="{FF2B5EF4-FFF2-40B4-BE49-F238E27FC236}">
                <a16:creationId xmlns:a16="http://schemas.microsoft.com/office/drawing/2014/main" id="{870C4DCB-970F-EFE6-0AA4-4672002617CC}"/>
              </a:ext>
            </a:extLst>
          </p:cNvPr>
          <p:cNvSpPr/>
          <p:nvPr/>
        </p:nvSpPr>
        <p:spPr>
          <a:xfrm>
            <a:off x="3787778" y="6243187"/>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Global reconstruction</a:t>
            </a:r>
          </a:p>
        </p:txBody>
      </p:sp>
      <p:sp>
        <p:nvSpPr>
          <p:cNvPr id="18" name="Rectangle 17">
            <a:extLst>
              <a:ext uri="{FF2B5EF4-FFF2-40B4-BE49-F238E27FC236}">
                <a16:creationId xmlns:a16="http://schemas.microsoft.com/office/drawing/2014/main" id="{10C7071F-DE8B-7F3E-00CA-E82D681E4800}"/>
              </a:ext>
            </a:extLst>
          </p:cNvPr>
          <p:cNvSpPr/>
          <p:nvPr/>
        </p:nvSpPr>
        <p:spPr>
          <a:xfrm>
            <a:off x="10403652" y="6224878"/>
            <a:ext cx="1458297" cy="369332"/>
          </a:xfrm>
          <a:prstGeom prst="rect">
            <a:avLst/>
          </a:prstGeom>
        </p:spPr>
        <p:txBody>
          <a:bodyPr wrap="square">
            <a:spAutoFit/>
          </a:bodyPr>
          <a:lstStyle/>
          <a:p>
            <a:pPr algn="ctr"/>
            <a:r>
              <a:rPr lang="en-US" dirty="0">
                <a:solidFill>
                  <a:srgbClr val="0070C0"/>
                </a:solidFill>
                <a:latin typeface="Helvetica" panose="020B0604020202020204" pitchFamily="34" charset="0"/>
              </a:rPr>
              <a:t>Smoothness</a:t>
            </a:r>
          </a:p>
        </p:txBody>
      </p:sp>
      <p:sp>
        <p:nvSpPr>
          <p:cNvPr id="19" name="Rectangle 18">
            <a:extLst>
              <a:ext uri="{FF2B5EF4-FFF2-40B4-BE49-F238E27FC236}">
                <a16:creationId xmlns:a16="http://schemas.microsoft.com/office/drawing/2014/main" id="{230860A8-B564-DB70-0CA8-C8E55FC6B8F4}"/>
              </a:ext>
            </a:extLst>
          </p:cNvPr>
          <p:cNvSpPr/>
          <p:nvPr/>
        </p:nvSpPr>
        <p:spPr>
          <a:xfrm>
            <a:off x="6778725" y="6243187"/>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Local reconstruction</a:t>
            </a:r>
          </a:p>
        </p:txBody>
      </p:sp>
      <p:pic>
        <p:nvPicPr>
          <p:cNvPr id="20" name="Picture 19">
            <a:extLst>
              <a:ext uri="{FF2B5EF4-FFF2-40B4-BE49-F238E27FC236}">
                <a16:creationId xmlns:a16="http://schemas.microsoft.com/office/drawing/2014/main" id="{D0241A7B-126D-6019-C607-33864AFA0E76}"/>
              </a:ext>
            </a:extLst>
          </p:cNvPr>
          <p:cNvPicPr>
            <a:picLocks noChangeAspect="1"/>
          </p:cNvPicPr>
          <p:nvPr/>
        </p:nvPicPr>
        <p:blipFill>
          <a:blip r:embed="rId7"/>
          <a:stretch>
            <a:fillRect/>
          </a:stretch>
        </p:blipFill>
        <p:spPr>
          <a:xfrm>
            <a:off x="3690283" y="7076508"/>
            <a:ext cx="755209" cy="753568"/>
          </a:xfrm>
          <a:prstGeom prst="rect">
            <a:avLst/>
          </a:prstGeom>
        </p:spPr>
      </p:pic>
      <p:sp>
        <p:nvSpPr>
          <p:cNvPr id="21" name="Rectangle 20">
            <a:extLst>
              <a:ext uri="{FF2B5EF4-FFF2-40B4-BE49-F238E27FC236}">
                <a16:creationId xmlns:a16="http://schemas.microsoft.com/office/drawing/2014/main" id="{49555B8F-3D5C-AC96-C6C7-2321B9E5A7D6}"/>
              </a:ext>
            </a:extLst>
          </p:cNvPr>
          <p:cNvSpPr/>
          <p:nvPr/>
        </p:nvSpPr>
        <p:spPr>
          <a:xfrm>
            <a:off x="3687481" y="7076508"/>
            <a:ext cx="756844" cy="75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B2AFCAA-53DF-954A-E570-347976D4E3D3}"/>
              </a:ext>
            </a:extLst>
          </p:cNvPr>
          <p:cNvPicPr>
            <a:picLocks noChangeAspect="1"/>
          </p:cNvPicPr>
          <p:nvPr/>
        </p:nvPicPr>
        <p:blipFill>
          <a:blip r:embed="rId7"/>
          <a:stretch>
            <a:fillRect/>
          </a:stretch>
        </p:blipFill>
        <p:spPr>
          <a:xfrm>
            <a:off x="5401432" y="7076508"/>
            <a:ext cx="755209" cy="753568"/>
          </a:xfrm>
          <a:prstGeom prst="rect">
            <a:avLst/>
          </a:prstGeom>
        </p:spPr>
      </p:pic>
      <p:sp>
        <p:nvSpPr>
          <p:cNvPr id="23" name="Rectangle 22">
            <a:extLst>
              <a:ext uri="{FF2B5EF4-FFF2-40B4-BE49-F238E27FC236}">
                <a16:creationId xmlns:a16="http://schemas.microsoft.com/office/drawing/2014/main" id="{6E62D57A-2EEC-87F6-6471-8CD3F0B5A8C3}"/>
              </a:ext>
            </a:extLst>
          </p:cNvPr>
          <p:cNvSpPr/>
          <p:nvPr/>
        </p:nvSpPr>
        <p:spPr>
          <a:xfrm>
            <a:off x="5398630" y="7076508"/>
            <a:ext cx="756844" cy="75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58050A6-40D4-8B4D-1228-F761C41B3F29}"/>
              </a:ext>
            </a:extLst>
          </p:cNvPr>
          <p:cNvCxnSpPr>
            <a:cxnSpLocks/>
          </p:cNvCxnSpPr>
          <p:nvPr/>
        </p:nvCxnSpPr>
        <p:spPr>
          <a:xfrm>
            <a:off x="4439734" y="7072751"/>
            <a:ext cx="333812" cy="264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BD41BA-7FD1-98A0-9430-BA4E98D04EEA}"/>
              </a:ext>
            </a:extLst>
          </p:cNvPr>
          <p:cNvCxnSpPr>
            <a:cxnSpLocks/>
          </p:cNvCxnSpPr>
          <p:nvPr/>
        </p:nvCxnSpPr>
        <p:spPr>
          <a:xfrm flipV="1">
            <a:off x="4439734" y="7608215"/>
            <a:ext cx="349083" cy="221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5AD597-CFD2-352C-0314-B46B5EC5F124}"/>
              </a:ext>
            </a:extLst>
          </p:cNvPr>
          <p:cNvCxnSpPr>
            <a:cxnSpLocks/>
          </p:cNvCxnSpPr>
          <p:nvPr/>
        </p:nvCxnSpPr>
        <p:spPr>
          <a:xfrm flipH="1" flipV="1">
            <a:off x="5063616" y="7602442"/>
            <a:ext cx="326952" cy="227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3A6454C-6D1A-20C1-357A-13E07F3640E7}"/>
              </a:ext>
            </a:extLst>
          </p:cNvPr>
          <p:cNvCxnSpPr>
            <a:cxnSpLocks/>
          </p:cNvCxnSpPr>
          <p:nvPr/>
        </p:nvCxnSpPr>
        <p:spPr>
          <a:xfrm flipH="1">
            <a:off x="5063522" y="7076508"/>
            <a:ext cx="327046" cy="2681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06819EEC-7BBE-F5BD-ACF7-C1CC59DDB55F}"/>
                  </a:ext>
                </a:extLst>
              </p:cNvPr>
              <p:cNvSpPr/>
              <p:nvPr/>
            </p:nvSpPr>
            <p:spPr>
              <a:xfrm>
                <a:off x="3631928" y="8597944"/>
                <a:ext cx="2688217" cy="593432"/>
              </a:xfrm>
              <a:prstGeom prst="rect">
                <a:avLst/>
              </a:prstGeom>
            </p:spPr>
            <p:txBody>
              <a:bodyPr wrap="square">
                <a:spAutoFit/>
              </a:bodyPr>
              <a:lstStyle/>
              <a:p>
                <a:pPr algn="ctr"/>
                <a:r>
                  <a:rPr lang="en-US" b="0" dirty="0">
                    <a:latin typeface="Helvetica" pitchFamily="2" charset="0"/>
                  </a:rPr>
                  <a:t>Metric:</a:t>
                </a:r>
                <a:r>
                  <a:rPr lang="en-US" sz="1400" b="0" dirty="0"/>
                  <a:t> </a:t>
                </a:r>
                <a14:m>
                  <m:oMath xmlns:m="http://schemas.openxmlformats.org/officeDocument/2006/math">
                    <m:rad>
                      <m:radPr>
                        <m:degHide m:val="on"/>
                        <m:ctrlPr>
                          <a:rPr lang="en-US" sz="1600" i="1" smtClean="0">
                            <a:latin typeface="Cambria Math" panose="02040503050406030204" pitchFamily="18" charset="0"/>
                          </a:rPr>
                        </m:ctrlPr>
                      </m:radPr>
                      <m:deg/>
                      <m:e>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𝑗</m:t>
                                </m:r>
                              </m:sub>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r>
                                          <a:rPr lang="en-US" sz="1600" i="1">
                                            <a:latin typeface="Cambria Math" panose="02040503050406030204" pitchFamily="18" charset="0"/>
                                          </a:rPr>
                                          <m:t> −</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e>
                                        </m:acc>
                                      </m:e>
                                    </m:d>
                                  </m:e>
                                  <m:sup>
                                    <m:r>
                                      <a:rPr lang="en-US" sz="1600" i="1">
                                        <a:latin typeface="Cambria Math" panose="02040503050406030204" pitchFamily="18" charset="0"/>
                                      </a:rPr>
                                      <m:t>2</m:t>
                                    </m:r>
                                  </m:sup>
                                </m:sSup>
                              </m:e>
                            </m:nary>
                          </m:e>
                        </m:nary>
                      </m:e>
                    </m:rad>
                  </m:oMath>
                </a14:m>
                <a:endParaRPr lang="en-US" sz="1400" dirty="0">
                  <a:latin typeface="Helvetica" panose="020B0604020202020204" pitchFamily="34" charset="0"/>
                </a:endParaRPr>
              </a:p>
            </p:txBody>
          </p:sp>
        </mc:Choice>
        <mc:Fallback>
          <p:sp>
            <p:nvSpPr>
              <p:cNvPr id="28" name="Rectangle 27">
                <a:extLst>
                  <a:ext uri="{FF2B5EF4-FFF2-40B4-BE49-F238E27FC236}">
                    <a16:creationId xmlns:a16="http://schemas.microsoft.com/office/drawing/2014/main" id="{06819EEC-7BBE-F5BD-ACF7-C1CC59DDB55F}"/>
                  </a:ext>
                </a:extLst>
              </p:cNvPr>
              <p:cNvSpPr>
                <a:spLocks noRot="1" noChangeAspect="1" noMove="1" noResize="1" noEditPoints="1" noAdjustHandles="1" noChangeArrowheads="1" noChangeShapeType="1" noTextEdit="1"/>
              </p:cNvSpPr>
              <p:nvPr/>
            </p:nvSpPr>
            <p:spPr>
              <a:xfrm>
                <a:off x="3631928" y="8597944"/>
                <a:ext cx="2688217" cy="593432"/>
              </a:xfrm>
              <a:prstGeom prst="rect">
                <a:avLst/>
              </a:prstGeom>
              <a:blipFill>
                <a:blip r:embed="rId12"/>
                <a:stretch>
                  <a:fillRect l="-1887" t="-35417" b="-8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FFC1F3FF-59EA-EA0D-543D-FE63BDABE60C}"/>
                  </a:ext>
                </a:extLst>
              </p:cNvPr>
              <p:cNvSpPr/>
              <p:nvPr/>
            </p:nvSpPr>
            <p:spPr>
              <a:xfrm>
                <a:off x="3933821" y="7847174"/>
                <a:ext cx="405860" cy="32508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i="1" smtClean="0">
                              <a:latin typeface="Cambria Math" panose="02040503050406030204" pitchFamily="18" charset="0"/>
                            </a:rPr>
                            <m:t>𝑋</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oMath>
                  </m:oMathPara>
                </a14:m>
                <a:endParaRPr lang="en-US" sz="1400" dirty="0">
                  <a:latin typeface="Helvetica" panose="020B0604020202020204" pitchFamily="34" charset="0"/>
                </a:endParaRPr>
              </a:p>
            </p:txBody>
          </p:sp>
        </mc:Choice>
        <mc:Fallback>
          <p:sp>
            <p:nvSpPr>
              <p:cNvPr id="29" name="Rectangle 28">
                <a:extLst>
                  <a:ext uri="{FF2B5EF4-FFF2-40B4-BE49-F238E27FC236}">
                    <a16:creationId xmlns:a16="http://schemas.microsoft.com/office/drawing/2014/main" id="{FFC1F3FF-59EA-EA0D-543D-FE63BDABE60C}"/>
                  </a:ext>
                </a:extLst>
              </p:cNvPr>
              <p:cNvSpPr>
                <a:spLocks noRot="1" noChangeAspect="1" noMove="1" noResize="1" noEditPoints="1" noAdjustHandles="1" noChangeArrowheads="1" noChangeShapeType="1" noTextEdit="1"/>
              </p:cNvSpPr>
              <p:nvPr/>
            </p:nvSpPr>
            <p:spPr>
              <a:xfrm>
                <a:off x="3933821" y="7847174"/>
                <a:ext cx="405860" cy="325089"/>
              </a:xfrm>
              <a:prstGeom prst="rect">
                <a:avLst/>
              </a:prstGeom>
              <a:blipFill>
                <a:blip r:embed="rId13"/>
                <a:stretch>
                  <a:fillRect b="-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7DA4467-242B-2C71-E310-43AD276D0ADC}"/>
                  </a:ext>
                </a:extLst>
              </p:cNvPr>
              <p:cNvSpPr/>
              <p:nvPr/>
            </p:nvSpPr>
            <p:spPr>
              <a:xfrm>
                <a:off x="5646414" y="7847174"/>
                <a:ext cx="405860" cy="3356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sub>
                          </m:sSub>
                        </m:e>
                      </m:acc>
                    </m:oMath>
                  </m:oMathPara>
                </a14:m>
                <a:endParaRPr lang="en-US" sz="1400" dirty="0">
                  <a:latin typeface="Helvetica" panose="020B0604020202020204" pitchFamily="34" charset="0"/>
                </a:endParaRPr>
              </a:p>
            </p:txBody>
          </p:sp>
        </mc:Choice>
        <mc:Fallback>
          <p:sp>
            <p:nvSpPr>
              <p:cNvPr id="30" name="Rectangle 29">
                <a:extLst>
                  <a:ext uri="{FF2B5EF4-FFF2-40B4-BE49-F238E27FC236}">
                    <a16:creationId xmlns:a16="http://schemas.microsoft.com/office/drawing/2014/main" id="{07DA4467-242B-2C71-E310-43AD276D0ADC}"/>
                  </a:ext>
                </a:extLst>
              </p:cNvPr>
              <p:cNvSpPr>
                <a:spLocks noRot="1" noChangeAspect="1" noMove="1" noResize="1" noEditPoints="1" noAdjustHandles="1" noChangeArrowheads="1" noChangeShapeType="1" noTextEdit="1"/>
              </p:cNvSpPr>
              <p:nvPr/>
            </p:nvSpPr>
            <p:spPr>
              <a:xfrm>
                <a:off x="5646414" y="7847174"/>
                <a:ext cx="405860" cy="335669"/>
              </a:xfrm>
              <a:prstGeom prst="rect">
                <a:avLst/>
              </a:prstGeom>
              <a:blipFill>
                <a:blip r:embed="rId14"/>
                <a:stretch>
                  <a:fillRect b="-3571"/>
                </a:stretch>
              </a:blipFill>
            </p:spPr>
            <p:txBody>
              <a:bodyPr/>
              <a:lstStyle/>
              <a:p>
                <a:r>
                  <a:rPr lang="en-US">
                    <a:noFill/>
                  </a:rPr>
                  <a:t> </a:t>
                </a:r>
              </a:p>
            </p:txBody>
          </p:sp>
        </mc:Fallback>
      </mc:AlternateContent>
      <p:pic>
        <p:nvPicPr>
          <p:cNvPr id="31" name="Graphic 30">
            <a:extLst>
              <a:ext uri="{FF2B5EF4-FFF2-40B4-BE49-F238E27FC236}">
                <a16:creationId xmlns:a16="http://schemas.microsoft.com/office/drawing/2014/main" id="{F9ED3642-501D-8653-7D5D-1F672C10487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508" b="14114"/>
          <a:stretch/>
        </p:blipFill>
        <p:spPr>
          <a:xfrm>
            <a:off x="10037614" y="6808323"/>
            <a:ext cx="2190376" cy="1577128"/>
          </a:xfrm>
          <a:prstGeom prst="rect">
            <a:avLst/>
          </a:prstGeom>
        </p:spPr>
      </p:pic>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4708AFF5-E575-2840-0CC9-5D0D9E93B13E}"/>
                  </a:ext>
                </a:extLst>
              </p:cNvPr>
              <p:cNvSpPr/>
              <p:nvPr/>
            </p:nvSpPr>
            <p:spPr>
              <a:xfrm>
                <a:off x="6619049" y="8594385"/>
                <a:ext cx="2688217" cy="646331"/>
              </a:xfrm>
              <a:prstGeom prst="rect">
                <a:avLst/>
              </a:prstGeom>
            </p:spPr>
            <p:txBody>
              <a:bodyPr wrap="square">
                <a:spAutoFit/>
              </a:bodyPr>
              <a:lstStyle/>
              <a:p>
                <a:pPr algn="ctr"/>
                <a:r>
                  <a:rPr lang="en-US" b="0" dirty="0">
                    <a:latin typeface="Helvetica" pitchFamily="2" charset="0"/>
                  </a:rPr>
                  <a:t>Metric: 1</a:t>
                </a:r>
                <a:r>
                  <a:rPr lang="en-US" b="0" baseline="30000" dirty="0">
                    <a:latin typeface="Helvetica" pitchFamily="2" charset="0"/>
                  </a:rPr>
                  <a:t>st</a:t>
                </a:r>
                <a:r>
                  <a:rPr lang="en-US" b="0" dirty="0">
                    <a:latin typeface="Helvetica" pitchFamily="2" charset="0"/>
                  </a:rPr>
                  <a:t> minimum and 2</a:t>
                </a:r>
                <a:r>
                  <a:rPr lang="en-US" b="0" baseline="30000" dirty="0">
                    <a:latin typeface="Helvetica" pitchFamily="2" charset="0"/>
                  </a:rPr>
                  <a:t>nd</a:t>
                </a:r>
                <a:r>
                  <a:rPr lang="en-US" b="0" dirty="0">
                    <a:latin typeface="Helvetica" pitchFamily="2" charset="0"/>
                  </a:rPr>
                  <a:t> maximum of</a:t>
                </a:r>
                <a:r>
                  <a:rPr lang="en-US" sz="1400" b="0"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sz="1400" dirty="0">
                  <a:latin typeface="Helvetica" panose="020B0604020202020204" pitchFamily="34" charset="0"/>
                </a:endParaRPr>
              </a:p>
            </p:txBody>
          </p:sp>
        </mc:Choice>
        <mc:Fallback>
          <p:sp>
            <p:nvSpPr>
              <p:cNvPr id="33" name="Rectangle 32">
                <a:extLst>
                  <a:ext uri="{FF2B5EF4-FFF2-40B4-BE49-F238E27FC236}">
                    <a16:creationId xmlns:a16="http://schemas.microsoft.com/office/drawing/2014/main" id="{4708AFF5-E575-2840-0CC9-5D0D9E93B13E}"/>
                  </a:ext>
                </a:extLst>
              </p:cNvPr>
              <p:cNvSpPr>
                <a:spLocks noRot="1" noChangeAspect="1" noMove="1" noResize="1" noEditPoints="1" noAdjustHandles="1" noChangeArrowheads="1" noChangeShapeType="1" noTextEdit="1"/>
              </p:cNvSpPr>
              <p:nvPr/>
            </p:nvSpPr>
            <p:spPr>
              <a:xfrm>
                <a:off x="6619049" y="8594385"/>
                <a:ext cx="2688217" cy="646331"/>
              </a:xfrm>
              <a:prstGeom prst="rect">
                <a:avLst/>
              </a:prstGeom>
              <a:blipFill>
                <a:blip r:embed="rId15"/>
                <a:stretch>
                  <a:fillRect l="-472" t="-3846" r="-2830" b="-13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17B9EE26-0B98-76F7-3B7C-A1F2C5D2E093}"/>
                  </a:ext>
                </a:extLst>
              </p:cNvPr>
              <p:cNvSpPr/>
              <p:nvPr/>
            </p:nvSpPr>
            <p:spPr>
              <a:xfrm>
                <a:off x="9652735" y="8612969"/>
                <a:ext cx="3059481" cy="6898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e>
                              </m:d>
                            </m:e>
                          </m:func>
                          <m:r>
                            <a:rPr lang="en-US" sz="1600" i="1">
                              <a:latin typeface="Cambria Math" panose="02040503050406030204" pitchFamily="18" charset="0"/>
                            </a:rPr>
                            <m:t> −</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b="0" i="1" smtClean="0">
                                          <a:latin typeface="Cambria Math" panose="02040503050406030204" pitchFamily="18" charset="0"/>
                                        </a:rPr>
                                        <m:t>−1</m:t>
                                      </m:r>
                                    </m:e>
                                  </m:d>
                                </m:e>
                              </m:d>
                            </m:e>
                          </m:func>
                        </m:e>
                      </m:nary>
                    </m:oMath>
                  </m:oMathPara>
                </a14:m>
                <a:endParaRPr lang="en-US" sz="1200" dirty="0">
                  <a:latin typeface="Helvetica" panose="020B0604020202020204" pitchFamily="34" charset="0"/>
                </a:endParaRPr>
              </a:p>
            </p:txBody>
          </p:sp>
        </mc:Choice>
        <mc:Fallback>
          <p:sp>
            <p:nvSpPr>
              <p:cNvPr id="34" name="Rectangle 33">
                <a:extLst>
                  <a:ext uri="{FF2B5EF4-FFF2-40B4-BE49-F238E27FC236}">
                    <a16:creationId xmlns:a16="http://schemas.microsoft.com/office/drawing/2014/main" id="{17B9EE26-0B98-76F7-3B7C-A1F2C5D2E093}"/>
                  </a:ext>
                </a:extLst>
              </p:cNvPr>
              <p:cNvSpPr>
                <a:spLocks noRot="1" noChangeAspect="1" noMove="1" noResize="1" noEditPoints="1" noAdjustHandles="1" noChangeArrowheads="1" noChangeShapeType="1" noTextEdit="1"/>
              </p:cNvSpPr>
              <p:nvPr/>
            </p:nvSpPr>
            <p:spPr>
              <a:xfrm>
                <a:off x="9652735" y="8612969"/>
                <a:ext cx="3059481" cy="689804"/>
              </a:xfrm>
              <a:prstGeom prst="rect">
                <a:avLst/>
              </a:prstGeom>
              <a:blipFill>
                <a:blip r:embed="rId16"/>
                <a:stretch>
                  <a:fillRect l="-23140" t="-123636" b="-17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DE730DB3-3158-A40F-D621-B66A3EDF72BC}"/>
                  </a:ext>
                </a:extLst>
              </p:cNvPr>
              <p:cNvSpPr/>
              <p:nvPr/>
            </p:nvSpPr>
            <p:spPr>
              <a:xfrm>
                <a:off x="9618558" y="9233039"/>
                <a:ext cx="3059481" cy="3776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rPr>
                                <m:t>cos</m:t>
                              </m:r>
                            </m:e>
                            <m:sup>
                              <m:r>
                                <a:rPr lang="en-US" sz="1600" b="0" i="1" smtClean="0">
                                  <a:latin typeface="Cambria Math" panose="02040503050406030204" pitchFamily="18" charset="0"/>
                                </a:rPr>
                                <m:t>−1</m:t>
                              </m:r>
                            </m:sup>
                          </m:sSup>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e>
                                  </m:d>
                                </m:e>
                              </m:acc>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−1</m:t>
                                      </m:r>
                                    </m:e>
                                  </m:d>
                                </m:e>
                              </m:acc>
                            </m:e>
                          </m:d>
                        </m:e>
                      </m:func>
                    </m:oMath>
                  </m:oMathPara>
                </a14:m>
                <a:endParaRPr lang="en-US" sz="1200" dirty="0">
                  <a:latin typeface="Helvetica" panose="020B0604020202020204" pitchFamily="34" charset="0"/>
                </a:endParaRPr>
              </a:p>
            </p:txBody>
          </p:sp>
        </mc:Choice>
        <mc:Fallback>
          <p:sp>
            <p:nvSpPr>
              <p:cNvPr id="35" name="Rectangle 34">
                <a:extLst>
                  <a:ext uri="{FF2B5EF4-FFF2-40B4-BE49-F238E27FC236}">
                    <a16:creationId xmlns:a16="http://schemas.microsoft.com/office/drawing/2014/main" id="{DE730DB3-3158-A40F-D621-B66A3EDF72BC}"/>
                  </a:ext>
                </a:extLst>
              </p:cNvPr>
              <p:cNvSpPr>
                <a:spLocks noRot="1" noChangeAspect="1" noMove="1" noResize="1" noEditPoints="1" noAdjustHandles="1" noChangeArrowheads="1" noChangeShapeType="1" noTextEdit="1"/>
              </p:cNvSpPr>
              <p:nvPr/>
            </p:nvSpPr>
            <p:spPr>
              <a:xfrm>
                <a:off x="9618558" y="9233039"/>
                <a:ext cx="3059481" cy="377604"/>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578FF940-78FB-0E85-004F-D06BF83EC61D}"/>
                  </a:ext>
                </a:extLst>
              </p:cNvPr>
              <p:cNvSpPr/>
              <p:nvPr/>
            </p:nvSpPr>
            <p:spPr>
              <a:xfrm>
                <a:off x="11666619" y="6619833"/>
                <a:ext cx="995920" cy="3385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oMath>
                  </m:oMathPara>
                </a14:m>
                <a:endParaRPr lang="en-US" sz="1200" dirty="0">
                  <a:latin typeface="Helvetica" panose="020B0604020202020204" pitchFamily="34" charset="0"/>
                </a:endParaRPr>
              </a:p>
            </p:txBody>
          </p:sp>
        </mc:Choice>
        <mc:Fallback>
          <p:sp>
            <p:nvSpPr>
              <p:cNvPr id="36" name="Rectangle 35">
                <a:extLst>
                  <a:ext uri="{FF2B5EF4-FFF2-40B4-BE49-F238E27FC236}">
                    <a16:creationId xmlns:a16="http://schemas.microsoft.com/office/drawing/2014/main" id="{578FF940-78FB-0E85-004F-D06BF83EC61D}"/>
                  </a:ext>
                </a:extLst>
              </p:cNvPr>
              <p:cNvSpPr>
                <a:spLocks noRot="1" noChangeAspect="1" noMove="1" noResize="1" noEditPoints="1" noAdjustHandles="1" noChangeArrowheads="1" noChangeShapeType="1" noTextEdit="1"/>
              </p:cNvSpPr>
              <p:nvPr/>
            </p:nvSpPr>
            <p:spPr>
              <a:xfrm>
                <a:off x="11666619" y="6619833"/>
                <a:ext cx="995920" cy="338554"/>
              </a:xfrm>
              <a:prstGeom prst="rect">
                <a:avLst/>
              </a:prstGeom>
              <a:blipFill>
                <a:blip r:embed="rId18"/>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911781AC-8EB1-B25C-9CDE-13EEF09EEF4C}"/>
              </a:ext>
            </a:extLst>
          </p:cNvPr>
          <p:cNvSpPr txBox="1"/>
          <p:nvPr/>
        </p:nvSpPr>
        <p:spPr>
          <a:xfrm>
            <a:off x="10664941" y="8398216"/>
            <a:ext cx="935717" cy="369332"/>
          </a:xfrm>
          <a:prstGeom prst="rect">
            <a:avLst/>
          </a:prstGeom>
          <a:noFill/>
        </p:spPr>
        <p:txBody>
          <a:bodyPr wrap="square">
            <a:spAutoFit/>
          </a:bodyPr>
          <a:lstStyle/>
          <a:p>
            <a:r>
              <a:rPr lang="en-US" b="0" dirty="0">
                <a:latin typeface="Helvetica" pitchFamily="2" charset="0"/>
              </a:rPr>
              <a:t>Metric: </a:t>
            </a:r>
            <a:endParaRPr lang="en-US" dirty="0"/>
          </a:p>
        </p:txBody>
      </p:sp>
      <p:pic>
        <p:nvPicPr>
          <p:cNvPr id="39" name="Picture 38">
            <a:extLst>
              <a:ext uri="{FF2B5EF4-FFF2-40B4-BE49-F238E27FC236}">
                <a16:creationId xmlns:a16="http://schemas.microsoft.com/office/drawing/2014/main" id="{43B1A2B7-0C6E-F0DD-B0B4-54E3C6E761A1}"/>
              </a:ext>
            </a:extLst>
          </p:cNvPr>
          <p:cNvPicPr>
            <a:picLocks noChangeAspect="1"/>
          </p:cNvPicPr>
          <p:nvPr/>
        </p:nvPicPr>
        <p:blipFill rotWithShape="1">
          <a:blip r:embed="rId19"/>
          <a:srcRect l="50961" b="5131"/>
          <a:stretch/>
        </p:blipFill>
        <p:spPr>
          <a:xfrm>
            <a:off x="6958008" y="6808196"/>
            <a:ext cx="1960609" cy="1600038"/>
          </a:xfrm>
          <a:prstGeom prst="rect">
            <a:avLst/>
          </a:prstGeom>
        </p:spPr>
      </p:pic>
    </p:spTree>
    <p:extLst>
      <p:ext uri="{BB962C8B-B14F-4D97-AF65-F5344CB8AC3E}">
        <p14:creationId xmlns:p14="http://schemas.microsoft.com/office/powerpoint/2010/main" val="388941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6</a:t>
            </a:fld>
            <a:endParaRPr lang="en-US" dirty="0"/>
          </a:p>
        </p:txBody>
      </p:sp>
      <p:grpSp>
        <p:nvGrpSpPr>
          <p:cNvPr id="75" name="Group 74">
            <a:extLst>
              <a:ext uri="{FF2B5EF4-FFF2-40B4-BE49-F238E27FC236}">
                <a16:creationId xmlns:a16="http://schemas.microsoft.com/office/drawing/2014/main" id="{59945771-1FD0-ACEE-810A-8018B13D7BCE}"/>
              </a:ext>
            </a:extLst>
          </p:cNvPr>
          <p:cNvGrpSpPr/>
          <p:nvPr/>
        </p:nvGrpSpPr>
        <p:grpSpPr>
          <a:xfrm>
            <a:off x="658689" y="150468"/>
            <a:ext cx="11030358" cy="6469382"/>
            <a:chOff x="658689" y="150468"/>
            <a:chExt cx="11030358" cy="6469382"/>
          </a:xfrm>
        </p:grpSpPr>
        <p:pic>
          <p:nvPicPr>
            <p:cNvPr id="12" name="Graphic 11">
              <a:extLst>
                <a:ext uri="{FF2B5EF4-FFF2-40B4-BE49-F238E27FC236}">
                  <a16:creationId xmlns:a16="http://schemas.microsoft.com/office/drawing/2014/main" id="{E6AF2DA7-8E9D-DC18-0773-065E77089A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6027" y="150468"/>
              <a:ext cx="2590800" cy="1625600"/>
            </a:xfrm>
            <a:prstGeom prst="rect">
              <a:avLst/>
            </a:prstGeom>
          </p:spPr>
        </p:pic>
        <p:pic>
          <p:nvPicPr>
            <p:cNvPr id="18" name="Graphic 17">
              <a:extLst>
                <a:ext uri="{FF2B5EF4-FFF2-40B4-BE49-F238E27FC236}">
                  <a16:creationId xmlns:a16="http://schemas.microsoft.com/office/drawing/2014/main" id="{0D55E67D-7C4D-8325-CEC9-19CECDDBBE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7822" y="2113715"/>
              <a:ext cx="3901225" cy="3726543"/>
            </a:xfrm>
            <a:prstGeom prst="rect">
              <a:avLst/>
            </a:prstGeom>
          </p:spPr>
        </p:pic>
        <p:pic>
          <p:nvPicPr>
            <p:cNvPr id="74" name="Graphic 73">
              <a:extLst>
                <a:ext uri="{FF2B5EF4-FFF2-40B4-BE49-F238E27FC236}">
                  <a16:creationId xmlns:a16="http://schemas.microsoft.com/office/drawing/2014/main" id="{AE9F8D4A-F18D-9352-E920-EFA36F480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689" y="1364938"/>
              <a:ext cx="6396012" cy="5254912"/>
            </a:xfrm>
            <a:prstGeom prst="rect">
              <a:avLst/>
            </a:prstGeom>
          </p:spPr>
        </p:pic>
      </p:grpSp>
    </p:spTree>
    <p:extLst>
      <p:ext uri="{BB962C8B-B14F-4D97-AF65-F5344CB8AC3E}">
        <p14:creationId xmlns:p14="http://schemas.microsoft.com/office/powerpoint/2010/main" val="108887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7</a:t>
            </a:fld>
            <a:endParaRPr lang="en-US" dirty="0"/>
          </a:p>
        </p:txBody>
      </p:sp>
      <p:grpSp>
        <p:nvGrpSpPr>
          <p:cNvPr id="37" name="Group 36">
            <a:extLst>
              <a:ext uri="{FF2B5EF4-FFF2-40B4-BE49-F238E27FC236}">
                <a16:creationId xmlns:a16="http://schemas.microsoft.com/office/drawing/2014/main" id="{F1BA596A-872B-AE1A-68FA-C0C919F5655D}"/>
              </a:ext>
            </a:extLst>
          </p:cNvPr>
          <p:cNvGrpSpPr/>
          <p:nvPr/>
        </p:nvGrpSpPr>
        <p:grpSpPr>
          <a:xfrm>
            <a:off x="956970" y="236666"/>
            <a:ext cx="9366215" cy="6242648"/>
            <a:chOff x="956970" y="236666"/>
            <a:chExt cx="9366215" cy="6242648"/>
          </a:xfrm>
        </p:grpSpPr>
        <p:sp>
          <p:nvSpPr>
            <p:cNvPr id="3" name="Right Arrow 2">
              <a:extLst>
                <a:ext uri="{FF2B5EF4-FFF2-40B4-BE49-F238E27FC236}">
                  <a16:creationId xmlns:a16="http://schemas.microsoft.com/office/drawing/2014/main" id="{29EB16F5-12C0-9F8E-F683-50F0108FACE5}"/>
                </a:ext>
              </a:extLst>
            </p:cNvPr>
            <p:cNvSpPr/>
            <p:nvPr/>
          </p:nvSpPr>
          <p:spPr>
            <a:xfrm>
              <a:off x="2985219" y="547933"/>
              <a:ext cx="5914663" cy="254643"/>
            </a:xfrm>
            <a:prstGeom prst="rightArrow">
              <a:avLst/>
            </a:prstGeom>
            <a:solidFill>
              <a:srgbClr val="008E7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7" name="Rectangle 6">
              <a:extLst>
                <a:ext uri="{FF2B5EF4-FFF2-40B4-BE49-F238E27FC236}">
                  <a16:creationId xmlns:a16="http://schemas.microsoft.com/office/drawing/2014/main" id="{29F489F0-E79E-7F46-9209-92E69F7E8227}"/>
                </a:ext>
              </a:extLst>
            </p:cNvPr>
            <p:cNvSpPr/>
            <p:nvPr/>
          </p:nvSpPr>
          <p:spPr>
            <a:xfrm>
              <a:off x="5063494" y="236666"/>
              <a:ext cx="1758111" cy="369332"/>
            </a:xfrm>
            <a:prstGeom prst="rect">
              <a:avLst/>
            </a:prstGeom>
          </p:spPr>
          <p:txBody>
            <a:bodyPr wrap="square">
              <a:spAutoFit/>
            </a:bodyPr>
            <a:lstStyle/>
            <a:p>
              <a:r>
                <a:rPr lang="en-US" i="1" dirty="0">
                  <a:solidFill>
                    <a:srgbClr val="008E74"/>
                  </a:solidFill>
                  <a:latin typeface="Helvetica" panose="020B0604020202020204" pitchFamily="34" charset="0"/>
                </a:rPr>
                <a:t>Time evolution</a:t>
              </a:r>
            </a:p>
          </p:txBody>
        </p:sp>
        <p:pic>
          <p:nvPicPr>
            <p:cNvPr id="14" name="Picture 13">
              <a:extLst>
                <a:ext uri="{FF2B5EF4-FFF2-40B4-BE49-F238E27FC236}">
                  <a16:creationId xmlns:a16="http://schemas.microsoft.com/office/drawing/2014/main" id="{77F052EF-4E95-DEF0-F612-74E0B25B1FB7}"/>
                </a:ext>
              </a:extLst>
            </p:cNvPr>
            <p:cNvPicPr>
              <a:picLocks noChangeAspect="1"/>
            </p:cNvPicPr>
            <p:nvPr/>
          </p:nvPicPr>
          <p:blipFill>
            <a:blip r:embed="rId3"/>
            <a:stretch>
              <a:fillRect/>
            </a:stretch>
          </p:blipFill>
          <p:spPr>
            <a:xfrm>
              <a:off x="1903069" y="944994"/>
              <a:ext cx="1677632" cy="1670369"/>
            </a:xfrm>
            <a:prstGeom prst="rect">
              <a:avLst/>
            </a:prstGeom>
          </p:spPr>
        </p:pic>
        <p:pic>
          <p:nvPicPr>
            <p:cNvPr id="15" name="Picture 14">
              <a:extLst>
                <a:ext uri="{FF2B5EF4-FFF2-40B4-BE49-F238E27FC236}">
                  <a16:creationId xmlns:a16="http://schemas.microsoft.com/office/drawing/2014/main" id="{D0CFD210-D09A-76C3-11F2-85C7D725CA44}"/>
                </a:ext>
              </a:extLst>
            </p:cNvPr>
            <p:cNvPicPr>
              <a:picLocks noChangeAspect="1"/>
            </p:cNvPicPr>
            <p:nvPr/>
          </p:nvPicPr>
          <p:blipFill>
            <a:blip r:embed="rId4"/>
            <a:stretch>
              <a:fillRect/>
            </a:stretch>
          </p:blipFill>
          <p:spPr>
            <a:xfrm>
              <a:off x="4122130" y="925307"/>
              <a:ext cx="1671112" cy="1678394"/>
            </a:xfrm>
            <a:prstGeom prst="rect">
              <a:avLst/>
            </a:prstGeom>
          </p:spPr>
        </p:pic>
        <p:pic>
          <p:nvPicPr>
            <p:cNvPr id="17" name="Picture 16">
              <a:extLst>
                <a:ext uri="{FF2B5EF4-FFF2-40B4-BE49-F238E27FC236}">
                  <a16:creationId xmlns:a16="http://schemas.microsoft.com/office/drawing/2014/main" id="{E4DE22A5-B42D-F04D-5841-E65CD4A3DE26}"/>
                </a:ext>
              </a:extLst>
            </p:cNvPr>
            <p:cNvPicPr>
              <a:picLocks noChangeAspect="1"/>
            </p:cNvPicPr>
            <p:nvPr/>
          </p:nvPicPr>
          <p:blipFill>
            <a:blip r:embed="rId5"/>
            <a:stretch>
              <a:fillRect/>
            </a:stretch>
          </p:blipFill>
          <p:spPr>
            <a:xfrm>
              <a:off x="6357932" y="937848"/>
              <a:ext cx="1664062" cy="1656874"/>
            </a:xfrm>
            <a:prstGeom prst="rect">
              <a:avLst/>
            </a:prstGeom>
          </p:spPr>
        </p:pic>
        <p:pic>
          <p:nvPicPr>
            <p:cNvPr id="26" name="Picture 25">
              <a:extLst>
                <a:ext uri="{FF2B5EF4-FFF2-40B4-BE49-F238E27FC236}">
                  <a16:creationId xmlns:a16="http://schemas.microsoft.com/office/drawing/2014/main" id="{173D8066-117B-18C5-EEAC-8591E426D9B9}"/>
                </a:ext>
              </a:extLst>
            </p:cNvPr>
            <p:cNvPicPr>
              <a:picLocks noChangeAspect="1"/>
            </p:cNvPicPr>
            <p:nvPr/>
          </p:nvPicPr>
          <p:blipFill>
            <a:blip r:embed="rId6"/>
            <a:stretch>
              <a:fillRect/>
            </a:stretch>
          </p:blipFill>
          <p:spPr>
            <a:xfrm>
              <a:off x="8580154" y="937009"/>
              <a:ext cx="1658595" cy="1654990"/>
            </a:xfrm>
            <a:prstGeom prst="rect">
              <a:avLst/>
            </a:prstGeom>
          </p:spPr>
        </p:pic>
        <p:pic>
          <p:nvPicPr>
            <p:cNvPr id="6" name="Picture 5">
              <a:extLst>
                <a:ext uri="{FF2B5EF4-FFF2-40B4-BE49-F238E27FC236}">
                  <a16:creationId xmlns:a16="http://schemas.microsoft.com/office/drawing/2014/main" id="{61B3531D-6D72-48BC-B441-E0FC6A8F50BB}"/>
                </a:ext>
              </a:extLst>
            </p:cNvPr>
            <p:cNvPicPr>
              <a:picLocks noChangeAspect="1"/>
            </p:cNvPicPr>
            <p:nvPr/>
          </p:nvPicPr>
          <p:blipFill>
            <a:blip r:embed="rId7"/>
            <a:stretch>
              <a:fillRect/>
            </a:stretch>
          </p:blipFill>
          <p:spPr>
            <a:xfrm>
              <a:off x="1903069" y="2845694"/>
              <a:ext cx="1677434" cy="1684775"/>
            </a:xfrm>
            <a:prstGeom prst="rect">
              <a:avLst/>
            </a:prstGeom>
          </p:spPr>
        </p:pic>
        <p:pic>
          <p:nvPicPr>
            <p:cNvPr id="9" name="Picture 8">
              <a:extLst>
                <a:ext uri="{FF2B5EF4-FFF2-40B4-BE49-F238E27FC236}">
                  <a16:creationId xmlns:a16="http://schemas.microsoft.com/office/drawing/2014/main" id="{DE7265A5-0F56-C401-DE62-92D449D5E7DE}"/>
                </a:ext>
              </a:extLst>
            </p:cNvPr>
            <p:cNvPicPr>
              <a:picLocks noChangeAspect="1"/>
            </p:cNvPicPr>
            <p:nvPr/>
          </p:nvPicPr>
          <p:blipFill>
            <a:blip r:embed="rId8"/>
            <a:stretch>
              <a:fillRect/>
            </a:stretch>
          </p:blipFill>
          <p:spPr>
            <a:xfrm>
              <a:off x="4122130" y="2821429"/>
              <a:ext cx="1715528" cy="1708101"/>
            </a:xfrm>
            <a:prstGeom prst="rect">
              <a:avLst/>
            </a:prstGeom>
          </p:spPr>
        </p:pic>
        <p:pic>
          <p:nvPicPr>
            <p:cNvPr id="10" name="Picture 9">
              <a:extLst>
                <a:ext uri="{FF2B5EF4-FFF2-40B4-BE49-F238E27FC236}">
                  <a16:creationId xmlns:a16="http://schemas.microsoft.com/office/drawing/2014/main" id="{56B56F89-EC02-0718-DC17-7BA4BFFD5ACF}"/>
                </a:ext>
              </a:extLst>
            </p:cNvPr>
            <p:cNvPicPr>
              <a:picLocks noChangeAspect="1"/>
            </p:cNvPicPr>
            <p:nvPr/>
          </p:nvPicPr>
          <p:blipFill>
            <a:blip r:embed="rId9"/>
            <a:stretch>
              <a:fillRect/>
            </a:stretch>
          </p:blipFill>
          <p:spPr>
            <a:xfrm>
              <a:off x="6342434" y="2821428"/>
              <a:ext cx="1719266" cy="1708102"/>
            </a:xfrm>
            <a:prstGeom prst="rect">
              <a:avLst/>
            </a:prstGeom>
          </p:spPr>
        </p:pic>
        <p:pic>
          <p:nvPicPr>
            <p:cNvPr id="11" name="Picture 10">
              <a:extLst>
                <a:ext uri="{FF2B5EF4-FFF2-40B4-BE49-F238E27FC236}">
                  <a16:creationId xmlns:a16="http://schemas.microsoft.com/office/drawing/2014/main" id="{F0BFDFCC-AF2B-A15C-48FB-A6E7881E452F}"/>
                </a:ext>
              </a:extLst>
            </p:cNvPr>
            <p:cNvPicPr>
              <a:picLocks noChangeAspect="1"/>
            </p:cNvPicPr>
            <p:nvPr/>
          </p:nvPicPr>
          <p:blipFill>
            <a:blip r:embed="rId10"/>
            <a:stretch>
              <a:fillRect/>
            </a:stretch>
          </p:blipFill>
          <p:spPr>
            <a:xfrm>
              <a:off x="8594786" y="2832098"/>
              <a:ext cx="1679445" cy="1686762"/>
            </a:xfrm>
            <a:prstGeom prst="rect">
              <a:avLst/>
            </a:prstGeom>
          </p:spPr>
        </p:pic>
        <p:pic>
          <p:nvPicPr>
            <p:cNvPr id="13" name="Picture 12">
              <a:extLst>
                <a:ext uri="{FF2B5EF4-FFF2-40B4-BE49-F238E27FC236}">
                  <a16:creationId xmlns:a16="http://schemas.microsoft.com/office/drawing/2014/main" id="{CC21F26E-CBA5-FE5B-F57B-4B43049D261D}"/>
                </a:ext>
              </a:extLst>
            </p:cNvPr>
            <p:cNvPicPr>
              <a:picLocks noChangeAspect="1"/>
            </p:cNvPicPr>
            <p:nvPr/>
          </p:nvPicPr>
          <p:blipFill rotWithShape="1">
            <a:blip r:embed="rId11"/>
            <a:srcRect l="-186" r="2023"/>
            <a:stretch/>
          </p:blipFill>
          <p:spPr>
            <a:xfrm>
              <a:off x="1903069" y="4779372"/>
              <a:ext cx="1677434" cy="1676684"/>
            </a:xfrm>
            <a:prstGeom prst="rect">
              <a:avLst/>
            </a:prstGeom>
          </p:spPr>
        </p:pic>
        <p:pic>
          <p:nvPicPr>
            <p:cNvPr id="16" name="Picture 15">
              <a:extLst>
                <a:ext uri="{FF2B5EF4-FFF2-40B4-BE49-F238E27FC236}">
                  <a16:creationId xmlns:a16="http://schemas.microsoft.com/office/drawing/2014/main" id="{48005245-B935-F551-1D34-F568B34FBE73}"/>
                </a:ext>
              </a:extLst>
            </p:cNvPr>
            <p:cNvPicPr>
              <a:picLocks noChangeAspect="1"/>
            </p:cNvPicPr>
            <p:nvPr/>
          </p:nvPicPr>
          <p:blipFill>
            <a:blip r:embed="rId12"/>
            <a:stretch>
              <a:fillRect/>
            </a:stretch>
          </p:blipFill>
          <p:spPr>
            <a:xfrm>
              <a:off x="4146870" y="4780856"/>
              <a:ext cx="1666048" cy="1698458"/>
            </a:xfrm>
            <a:prstGeom prst="rect">
              <a:avLst/>
            </a:prstGeom>
          </p:spPr>
        </p:pic>
        <p:pic>
          <p:nvPicPr>
            <p:cNvPr id="18" name="Picture 17">
              <a:extLst>
                <a:ext uri="{FF2B5EF4-FFF2-40B4-BE49-F238E27FC236}">
                  <a16:creationId xmlns:a16="http://schemas.microsoft.com/office/drawing/2014/main" id="{9BF0CCF7-35A1-9060-3AEE-73902AB7641F}"/>
                </a:ext>
              </a:extLst>
            </p:cNvPr>
            <p:cNvPicPr>
              <a:picLocks noChangeAspect="1"/>
            </p:cNvPicPr>
            <p:nvPr/>
          </p:nvPicPr>
          <p:blipFill>
            <a:blip r:embed="rId13"/>
            <a:stretch>
              <a:fillRect/>
            </a:stretch>
          </p:blipFill>
          <p:spPr>
            <a:xfrm>
              <a:off x="6357932" y="4778495"/>
              <a:ext cx="1717088" cy="1654991"/>
            </a:xfrm>
            <a:prstGeom prst="rect">
              <a:avLst/>
            </a:prstGeom>
          </p:spPr>
        </p:pic>
        <p:pic>
          <p:nvPicPr>
            <p:cNvPr id="19" name="Picture 18">
              <a:extLst>
                <a:ext uri="{FF2B5EF4-FFF2-40B4-BE49-F238E27FC236}">
                  <a16:creationId xmlns:a16="http://schemas.microsoft.com/office/drawing/2014/main" id="{D33E78CF-3F4F-8C74-43CC-51C6FD5E7C22}"/>
                </a:ext>
              </a:extLst>
            </p:cNvPr>
            <p:cNvPicPr>
              <a:picLocks noChangeAspect="1"/>
            </p:cNvPicPr>
            <p:nvPr/>
          </p:nvPicPr>
          <p:blipFill>
            <a:blip r:embed="rId14"/>
            <a:stretch>
              <a:fillRect/>
            </a:stretch>
          </p:blipFill>
          <p:spPr>
            <a:xfrm>
              <a:off x="8598010" y="4778495"/>
              <a:ext cx="1717088" cy="1654990"/>
            </a:xfrm>
            <a:prstGeom prst="rect">
              <a:avLst/>
            </a:prstGeom>
          </p:spPr>
        </p:pic>
        <p:sp>
          <p:nvSpPr>
            <p:cNvPr id="22" name="Rectangle 21">
              <a:extLst>
                <a:ext uri="{FF2B5EF4-FFF2-40B4-BE49-F238E27FC236}">
                  <a16:creationId xmlns:a16="http://schemas.microsoft.com/office/drawing/2014/main" id="{9C0F2B39-C959-3061-E96F-AD8C89395661}"/>
                </a:ext>
              </a:extLst>
            </p:cNvPr>
            <p:cNvSpPr/>
            <p:nvPr/>
          </p:nvSpPr>
          <p:spPr>
            <a:xfrm>
              <a:off x="956970" y="1611764"/>
              <a:ext cx="522570" cy="400110"/>
            </a:xfrm>
            <a:prstGeom prst="rect">
              <a:avLst/>
            </a:prstGeom>
          </p:spPr>
          <p:txBody>
            <a:bodyPr wrap="square">
              <a:spAutoFit/>
            </a:bodyPr>
            <a:lstStyle/>
            <a:p>
              <a:r>
                <a:rPr lang="en-US" sz="2000" dirty="0">
                  <a:latin typeface="Helvetica" panose="020B0604020202020204" pitchFamily="34" charset="0"/>
                </a:rPr>
                <a:t>(a)</a:t>
              </a:r>
            </a:p>
          </p:txBody>
        </p:sp>
        <p:sp>
          <p:nvSpPr>
            <p:cNvPr id="23" name="Rectangle 22">
              <a:extLst>
                <a:ext uri="{FF2B5EF4-FFF2-40B4-BE49-F238E27FC236}">
                  <a16:creationId xmlns:a16="http://schemas.microsoft.com/office/drawing/2014/main" id="{E118B823-B40B-8E91-D797-7E002D790747}"/>
                </a:ext>
              </a:extLst>
            </p:cNvPr>
            <p:cNvSpPr/>
            <p:nvPr/>
          </p:nvSpPr>
          <p:spPr>
            <a:xfrm>
              <a:off x="956970" y="3397348"/>
              <a:ext cx="522570" cy="400110"/>
            </a:xfrm>
            <a:prstGeom prst="rect">
              <a:avLst/>
            </a:prstGeom>
          </p:spPr>
          <p:txBody>
            <a:bodyPr wrap="square">
              <a:spAutoFit/>
            </a:bodyPr>
            <a:lstStyle/>
            <a:p>
              <a:r>
                <a:rPr lang="en-US" sz="2000" dirty="0">
                  <a:latin typeface="Helvetica" panose="020B0604020202020204" pitchFamily="34" charset="0"/>
                </a:rPr>
                <a:t>(b)</a:t>
              </a:r>
            </a:p>
          </p:txBody>
        </p:sp>
        <p:sp>
          <p:nvSpPr>
            <p:cNvPr id="24" name="Rectangle 23">
              <a:extLst>
                <a:ext uri="{FF2B5EF4-FFF2-40B4-BE49-F238E27FC236}">
                  <a16:creationId xmlns:a16="http://schemas.microsoft.com/office/drawing/2014/main" id="{1C805565-33D5-7325-8818-3EF1962380E7}"/>
                </a:ext>
              </a:extLst>
            </p:cNvPr>
            <p:cNvSpPr/>
            <p:nvPr/>
          </p:nvSpPr>
          <p:spPr>
            <a:xfrm>
              <a:off x="956970" y="5046181"/>
              <a:ext cx="522570" cy="400110"/>
            </a:xfrm>
            <a:prstGeom prst="rect">
              <a:avLst/>
            </a:prstGeom>
          </p:spPr>
          <p:txBody>
            <a:bodyPr wrap="square">
              <a:spAutoFit/>
            </a:bodyPr>
            <a:lstStyle/>
            <a:p>
              <a:r>
                <a:rPr lang="en-US" sz="2000" dirty="0">
                  <a:latin typeface="Helvetica" panose="020B0604020202020204" pitchFamily="34" charset="0"/>
                </a:rPr>
                <a:t>(c)</a:t>
              </a:r>
            </a:p>
          </p:txBody>
        </p:sp>
        <p:sp>
          <p:nvSpPr>
            <p:cNvPr id="2" name="Rectangle 1">
              <a:extLst>
                <a:ext uri="{FF2B5EF4-FFF2-40B4-BE49-F238E27FC236}">
                  <a16:creationId xmlns:a16="http://schemas.microsoft.com/office/drawing/2014/main" id="{C668376F-89DA-9C29-A965-771D8655D120}"/>
                </a:ext>
              </a:extLst>
            </p:cNvPr>
            <p:cNvSpPr/>
            <p:nvPr/>
          </p:nvSpPr>
          <p:spPr>
            <a:xfrm>
              <a:off x="1913653" y="2866997"/>
              <a:ext cx="1644581" cy="1575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8D21B2-3A1E-EFD4-1886-2AA5705B025D}"/>
                </a:ext>
              </a:extLst>
            </p:cNvPr>
            <p:cNvSpPr/>
            <p:nvPr/>
          </p:nvSpPr>
          <p:spPr>
            <a:xfrm>
              <a:off x="4140813" y="2838921"/>
              <a:ext cx="1662479" cy="1346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76CF3-E5EF-2B5D-32D2-5778028A7027}"/>
                </a:ext>
              </a:extLst>
            </p:cNvPr>
            <p:cNvSpPr/>
            <p:nvPr/>
          </p:nvSpPr>
          <p:spPr>
            <a:xfrm>
              <a:off x="6364055" y="2850953"/>
              <a:ext cx="1676024" cy="1085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B54FB8-9682-91C2-D16A-4B826467524E}"/>
                </a:ext>
              </a:extLst>
            </p:cNvPr>
            <p:cNvSpPr/>
            <p:nvPr/>
          </p:nvSpPr>
          <p:spPr>
            <a:xfrm>
              <a:off x="8621726" y="2844116"/>
              <a:ext cx="1640849" cy="953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F1EE06-2942-C2FF-BEE5-52F0C3C81434}"/>
                </a:ext>
              </a:extLst>
            </p:cNvPr>
            <p:cNvSpPr/>
            <p:nvPr/>
          </p:nvSpPr>
          <p:spPr>
            <a:xfrm>
              <a:off x="1902468" y="944993"/>
              <a:ext cx="1671111" cy="165870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53D355EC-E2DA-9414-65F5-89C2566D72A1}"/>
                </a:ext>
              </a:extLst>
            </p:cNvPr>
            <p:cNvSpPr/>
            <p:nvPr/>
          </p:nvSpPr>
          <p:spPr>
            <a:xfrm>
              <a:off x="4115008" y="933292"/>
              <a:ext cx="1671111" cy="165870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7E580A2A-1CBC-ECD5-5955-93D6B9E737C5}"/>
                </a:ext>
              </a:extLst>
            </p:cNvPr>
            <p:cNvSpPr/>
            <p:nvPr/>
          </p:nvSpPr>
          <p:spPr>
            <a:xfrm>
              <a:off x="6357932" y="933292"/>
              <a:ext cx="1671111" cy="165870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B1A4E981-1474-BF62-7A37-F415F85B700C}"/>
                </a:ext>
              </a:extLst>
            </p:cNvPr>
            <p:cNvSpPr/>
            <p:nvPr/>
          </p:nvSpPr>
          <p:spPr>
            <a:xfrm>
              <a:off x="8573895" y="933292"/>
              <a:ext cx="1671111" cy="165870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38A44B5D-D2DC-DADC-BA89-6BABCA25E6AD}"/>
                </a:ext>
              </a:extLst>
            </p:cNvPr>
            <p:cNvSpPr/>
            <p:nvPr/>
          </p:nvSpPr>
          <p:spPr>
            <a:xfrm>
              <a:off x="1891239" y="2845694"/>
              <a:ext cx="1666995" cy="1683836"/>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E91C619B-3CA3-C27B-5883-27C6D436083B}"/>
                </a:ext>
              </a:extLst>
            </p:cNvPr>
            <p:cNvSpPr/>
            <p:nvPr/>
          </p:nvSpPr>
          <p:spPr>
            <a:xfrm>
              <a:off x="4124945" y="2832098"/>
              <a:ext cx="1697805" cy="1683836"/>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3605A9B2-75E5-AE8B-18D7-5167756CD31A}"/>
                </a:ext>
              </a:extLst>
            </p:cNvPr>
            <p:cNvSpPr/>
            <p:nvPr/>
          </p:nvSpPr>
          <p:spPr>
            <a:xfrm>
              <a:off x="6367573" y="2832098"/>
              <a:ext cx="1697805" cy="1683836"/>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5CF5A7E0-CEEB-8ED1-750B-7E320684FAA0}"/>
                </a:ext>
              </a:extLst>
            </p:cNvPr>
            <p:cNvSpPr/>
            <p:nvPr/>
          </p:nvSpPr>
          <p:spPr>
            <a:xfrm>
              <a:off x="8602956" y="2838921"/>
              <a:ext cx="1679445" cy="1683836"/>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31E5793A-229D-49AC-1F97-5D238EA03921}"/>
                </a:ext>
              </a:extLst>
            </p:cNvPr>
            <p:cNvSpPr/>
            <p:nvPr/>
          </p:nvSpPr>
          <p:spPr>
            <a:xfrm>
              <a:off x="1898042" y="4772220"/>
              <a:ext cx="1682461" cy="1683836"/>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14D06759-8EF7-3E56-B42B-50ED77637CC7}"/>
                </a:ext>
              </a:extLst>
            </p:cNvPr>
            <p:cNvSpPr/>
            <p:nvPr/>
          </p:nvSpPr>
          <p:spPr>
            <a:xfrm>
              <a:off x="4140813" y="4788167"/>
              <a:ext cx="1672105" cy="1683836"/>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0996A0A2-6B29-2446-EC87-4C96DB404D5B}"/>
                </a:ext>
              </a:extLst>
            </p:cNvPr>
            <p:cNvSpPr/>
            <p:nvPr/>
          </p:nvSpPr>
          <p:spPr>
            <a:xfrm>
              <a:off x="6363634" y="4788167"/>
              <a:ext cx="1711386" cy="164531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7CD5971-304C-59A7-FBB1-72A0BF73CF1B}"/>
                </a:ext>
              </a:extLst>
            </p:cNvPr>
            <p:cNvSpPr/>
            <p:nvPr/>
          </p:nvSpPr>
          <p:spPr>
            <a:xfrm>
              <a:off x="8606097" y="4772220"/>
              <a:ext cx="1717088" cy="165499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7292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8</a:t>
            </a:fld>
            <a:endParaRPr lang="en-US" dirty="0"/>
          </a:p>
        </p:txBody>
      </p:sp>
      <p:pic>
        <p:nvPicPr>
          <p:cNvPr id="21" name="Graphic 20">
            <a:extLst>
              <a:ext uri="{FF2B5EF4-FFF2-40B4-BE49-F238E27FC236}">
                <a16:creationId xmlns:a16="http://schemas.microsoft.com/office/drawing/2014/main" id="{C49B52DD-AFA0-6EE5-CA5A-8545F96AB3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6078" y="308678"/>
            <a:ext cx="5999844" cy="6240643"/>
          </a:xfrm>
          <a:prstGeom prst="rect">
            <a:avLst/>
          </a:prstGeom>
        </p:spPr>
      </p:pic>
    </p:spTree>
    <p:extLst>
      <p:ext uri="{BB962C8B-B14F-4D97-AF65-F5344CB8AC3E}">
        <p14:creationId xmlns:p14="http://schemas.microsoft.com/office/powerpoint/2010/main" val="192245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9</a:t>
            </a:fld>
            <a:endParaRPr lang="en-US" dirty="0"/>
          </a:p>
        </p:txBody>
      </p:sp>
      <p:grpSp>
        <p:nvGrpSpPr>
          <p:cNvPr id="5" name="Group 4">
            <a:extLst>
              <a:ext uri="{FF2B5EF4-FFF2-40B4-BE49-F238E27FC236}">
                <a16:creationId xmlns:a16="http://schemas.microsoft.com/office/drawing/2014/main" id="{F0016C53-0365-B45B-0286-A6568D98C414}"/>
              </a:ext>
            </a:extLst>
          </p:cNvPr>
          <p:cNvGrpSpPr/>
          <p:nvPr/>
        </p:nvGrpSpPr>
        <p:grpSpPr>
          <a:xfrm>
            <a:off x="955155" y="-512359"/>
            <a:ext cx="10046046" cy="9327653"/>
            <a:chOff x="955155" y="-512359"/>
            <a:chExt cx="10046046" cy="9327653"/>
          </a:xfrm>
        </p:grpSpPr>
        <p:pic>
          <p:nvPicPr>
            <p:cNvPr id="6" name="Picture 5">
              <a:extLst>
                <a:ext uri="{FF2B5EF4-FFF2-40B4-BE49-F238E27FC236}">
                  <a16:creationId xmlns:a16="http://schemas.microsoft.com/office/drawing/2014/main" id="{F5761495-98D6-6074-E13E-1469F08D0F5E}"/>
                </a:ext>
              </a:extLst>
            </p:cNvPr>
            <p:cNvPicPr>
              <a:picLocks noChangeAspect="1"/>
            </p:cNvPicPr>
            <p:nvPr/>
          </p:nvPicPr>
          <p:blipFill>
            <a:blip r:embed="rId3"/>
            <a:stretch>
              <a:fillRect/>
            </a:stretch>
          </p:blipFill>
          <p:spPr>
            <a:xfrm flipV="1">
              <a:off x="1794255" y="1950720"/>
              <a:ext cx="9206946" cy="2535936"/>
            </a:xfrm>
            <a:prstGeom prst="rect">
              <a:avLst/>
            </a:prstGeom>
          </p:spPr>
        </p:pic>
        <p:pic>
          <p:nvPicPr>
            <p:cNvPr id="8" name="Picture 7">
              <a:extLst>
                <a:ext uri="{FF2B5EF4-FFF2-40B4-BE49-F238E27FC236}">
                  <a16:creationId xmlns:a16="http://schemas.microsoft.com/office/drawing/2014/main" id="{0F9D4160-BF57-5B83-5DC9-675743A0950C}"/>
                </a:ext>
              </a:extLst>
            </p:cNvPr>
            <p:cNvPicPr>
              <a:picLocks noChangeAspect="1"/>
            </p:cNvPicPr>
            <p:nvPr/>
          </p:nvPicPr>
          <p:blipFill>
            <a:blip r:embed="rId4"/>
            <a:stretch>
              <a:fillRect/>
            </a:stretch>
          </p:blipFill>
          <p:spPr>
            <a:xfrm>
              <a:off x="1794255" y="0"/>
              <a:ext cx="9187917" cy="2174240"/>
            </a:xfrm>
            <a:prstGeom prst="rect">
              <a:avLst/>
            </a:prstGeom>
          </p:spPr>
        </p:pic>
        <p:pic>
          <p:nvPicPr>
            <p:cNvPr id="10" name="Picture 9">
              <a:extLst>
                <a:ext uri="{FF2B5EF4-FFF2-40B4-BE49-F238E27FC236}">
                  <a16:creationId xmlns:a16="http://schemas.microsoft.com/office/drawing/2014/main" id="{58C92F03-7841-D3B8-C21B-FA89E4F461D1}"/>
                </a:ext>
              </a:extLst>
            </p:cNvPr>
            <p:cNvPicPr>
              <a:picLocks noChangeAspect="1"/>
            </p:cNvPicPr>
            <p:nvPr/>
          </p:nvPicPr>
          <p:blipFill>
            <a:blip r:embed="rId5"/>
            <a:stretch>
              <a:fillRect/>
            </a:stretch>
          </p:blipFill>
          <p:spPr>
            <a:xfrm>
              <a:off x="1803427" y="4292346"/>
              <a:ext cx="9169571" cy="2279142"/>
            </a:xfrm>
            <a:prstGeom prst="rect">
              <a:avLst/>
            </a:prstGeom>
          </p:spPr>
        </p:pic>
        <p:pic>
          <p:nvPicPr>
            <p:cNvPr id="12" name="Picture 11">
              <a:extLst>
                <a:ext uri="{FF2B5EF4-FFF2-40B4-BE49-F238E27FC236}">
                  <a16:creationId xmlns:a16="http://schemas.microsoft.com/office/drawing/2014/main" id="{B3FD4BC5-F2DD-4546-5A74-A7AE222E8B6D}"/>
                </a:ext>
              </a:extLst>
            </p:cNvPr>
            <p:cNvPicPr>
              <a:picLocks noChangeAspect="1"/>
            </p:cNvPicPr>
            <p:nvPr/>
          </p:nvPicPr>
          <p:blipFill>
            <a:blip r:embed="rId6"/>
            <a:stretch>
              <a:fillRect/>
            </a:stretch>
          </p:blipFill>
          <p:spPr>
            <a:xfrm>
              <a:off x="1803427" y="6571488"/>
              <a:ext cx="9169571" cy="2243806"/>
            </a:xfrm>
            <a:prstGeom prst="rect">
              <a:avLst/>
            </a:prstGeom>
          </p:spPr>
        </p:pic>
        <p:sp>
          <p:nvSpPr>
            <p:cNvPr id="14" name="Content Placeholder 2">
              <a:extLst>
                <a:ext uri="{FF2B5EF4-FFF2-40B4-BE49-F238E27FC236}">
                  <a16:creationId xmlns:a16="http://schemas.microsoft.com/office/drawing/2014/main" id="{7C032259-784B-50BC-FBC1-730FD29C6973}"/>
                </a:ext>
              </a:extLst>
            </p:cNvPr>
            <p:cNvSpPr txBox="1">
              <a:spLocks/>
            </p:cNvSpPr>
            <p:nvPr/>
          </p:nvSpPr>
          <p:spPr>
            <a:xfrm>
              <a:off x="955157" y="825181"/>
              <a:ext cx="509341"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(a)</a:t>
              </a:r>
            </a:p>
          </p:txBody>
        </p:sp>
        <p:sp>
          <p:nvSpPr>
            <p:cNvPr id="16" name="Content Placeholder 2">
              <a:extLst>
                <a:ext uri="{FF2B5EF4-FFF2-40B4-BE49-F238E27FC236}">
                  <a16:creationId xmlns:a16="http://schemas.microsoft.com/office/drawing/2014/main" id="{AF036FF4-6C2D-672E-D524-39B9D44A7C9E}"/>
                </a:ext>
              </a:extLst>
            </p:cNvPr>
            <p:cNvSpPr txBox="1">
              <a:spLocks/>
            </p:cNvSpPr>
            <p:nvPr/>
          </p:nvSpPr>
          <p:spPr>
            <a:xfrm>
              <a:off x="955157" y="2883028"/>
              <a:ext cx="509341"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(b)</a:t>
              </a:r>
            </a:p>
          </p:txBody>
        </p:sp>
        <p:sp>
          <p:nvSpPr>
            <p:cNvPr id="17" name="Content Placeholder 2">
              <a:extLst>
                <a:ext uri="{FF2B5EF4-FFF2-40B4-BE49-F238E27FC236}">
                  <a16:creationId xmlns:a16="http://schemas.microsoft.com/office/drawing/2014/main" id="{751B131C-DB9E-F4E8-BE35-984699DC4684}"/>
                </a:ext>
              </a:extLst>
            </p:cNvPr>
            <p:cNvSpPr txBox="1">
              <a:spLocks/>
            </p:cNvSpPr>
            <p:nvPr/>
          </p:nvSpPr>
          <p:spPr>
            <a:xfrm>
              <a:off x="955156" y="4940875"/>
              <a:ext cx="509341"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(c)</a:t>
              </a:r>
            </a:p>
          </p:txBody>
        </p:sp>
        <p:sp>
          <p:nvSpPr>
            <p:cNvPr id="18" name="Content Placeholder 2">
              <a:extLst>
                <a:ext uri="{FF2B5EF4-FFF2-40B4-BE49-F238E27FC236}">
                  <a16:creationId xmlns:a16="http://schemas.microsoft.com/office/drawing/2014/main" id="{EE1B22BA-3332-05D3-F409-C5B2FCDEC763}"/>
                </a:ext>
              </a:extLst>
            </p:cNvPr>
            <p:cNvSpPr txBox="1">
              <a:spLocks/>
            </p:cNvSpPr>
            <p:nvPr/>
          </p:nvSpPr>
          <p:spPr>
            <a:xfrm>
              <a:off x="955155" y="7304381"/>
              <a:ext cx="509341"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(d)</a:t>
              </a:r>
            </a:p>
          </p:txBody>
        </p:sp>
        <p:sp>
          <p:nvSpPr>
            <p:cNvPr id="19" name="Content Placeholder 2">
              <a:extLst>
                <a:ext uri="{FF2B5EF4-FFF2-40B4-BE49-F238E27FC236}">
                  <a16:creationId xmlns:a16="http://schemas.microsoft.com/office/drawing/2014/main" id="{6BF8F6C5-BB5E-9DF8-517D-ACD6FDB1D3B3}"/>
                </a:ext>
              </a:extLst>
            </p:cNvPr>
            <p:cNvSpPr txBox="1">
              <a:spLocks/>
            </p:cNvSpPr>
            <p:nvPr/>
          </p:nvSpPr>
          <p:spPr>
            <a:xfrm>
              <a:off x="2107681" y="-508530"/>
              <a:ext cx="1807094"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Ground truth</a:t>
              </a:r>
            </a:p>
          </p:txBody>
        </p:sp>
        <p:sp>
          <p:nvSpPr>
            <p:cNvPr id="21" name="Content Placeholder 2">
              <a:extLst>
                <a:ext uri="{FF2B5EF4-FFF2-40B4-BE49-F238E27FC236}">
                  <a16:creationId xmlns:a16="http://schemas.microsoft.com/office/drawing/2014/main" id="{2E9B79E3-56BF-0E2A-E1BB-7617EE9A93D5}"/>
                </a:ext>
              </a:extLst>
            </p:cNvPr>
            <p:cNvSpPr txBox="1">
              <a:spLocks/>
            </p:cNvSpPr>
            <p:nvPr/>
          </p:nvSpPr>
          <p:spPr>
            <a:xfrm>
              <a:off x="4288906" y="-512357"/>
              <a:ext cx="1807094"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PCA</a:t>
              </a:r>
            </a:p>
          </p:txBody>
        </p:sp>
        <p:sp>
          <p:nvSpPr>
            <p:cNvPr id="22" name="Content Placeholder 2">
              <a:extLst>
                <a:ext uri="{FF2B5EF4-FFF2-40B4-BE49-F238E27FC236}">
                  <a16:creationId xmlns:a16="http://schemas.microsoft.com/office/drawing/2014/main" id="{294DFCD4-FC8E-0A4D-7EE5-03CC2EA76BBF}"/>
                </a:ext>
              </a:extLst>
            </p:cNvPr>
            <p:cNvSpPr txBox="1">
              <a:spLocks/>
            </p:cNvSpPr>
            <p:nvPr/>
          </p:nvSpPr>
          <p:spPr>
            <a:xfrm>
              <a:off x="6613006" y="-512358"/>
              <a:ext cx="1807094"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Autoencoder</a:t>
              </a:r>
            </a:p>
          </p:txBody>
        </p:sp>
        <p:sp>
          <p:nvSpPr>
            <p:cNvPr id="23" name="Content Placeholder 2">
              <a:extLst>
                <a:ext uri="{FF2B5EF4-FFF2-40B4-BE49-F238E27FC236}">
                  <a16:creationId xmlns:a16="http://schemas.microsoft.com/office/drawing/2014/main" id="{514C9FBD-FA23-480A-5F3A-7064D872D9E0}"/>
                </a:ext>
              </a:extLst>
            </p:cNvPr>
            <p:cNvSpPr txBox="1">
              <a:spLocks/>
            </p:cNvSpPr>
            <p:nvPr/>
          </p:nvSpPr>
          <p:spPr>
            <a:xfrm>
              <a:off x="8794231" y="-512359"/>
              <a:ext cx="1935682" cy="4308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Diffusion maps</a:t>
              </a:r>
            </a:p>
          </p:txBody>
        </p:sp>
      </p:grpSp>
    </p:spTree>
    <p:extLst>
      <p:ext uri="{BB962C8B-B14F-4D97-AF65-F5344CB8AC3E}">
        <p14:creationId xmlns:p14="http://schemas.microsoft.com/office/powerpoint/2010/main" val="7204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bodyPr vert="horz" lIns="91440" tIns="45720" rIns="91440" bIns="45720" rtlCol="0" anchor="ctr"/>
      <a:lstStyle>
        <a:defPPr>
          <a:defRPr dirty="0"/>
        </a:defPPr>
      </a:lstStyle>
    </a:tx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3925</TotalTime>
  <Words>3450</Words>
  <Application>Microsoft Macintosh PowerPoint</Application>
  <PresentationFormat>Widescreen</PresentationFormat>
  <Paragraphs>241</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Cambria Math</vt:lpstr>
      <vt:lpstr>Garamond</vt:lpstr>
      <vt:lpstr>Gill Sans MT</vt:lpstr>
      <vt:lpstr>Helvetica</vt:lpstr>
      <vt:lpstr>Trebuchet MS</vt:lpstr>
      <vt:lpstr>Sandia Theme (White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584</cp:revision>
  <dcterms:created xsi:type="dcterms:W3CDTF">2021-11-29T16:48:02Z</dcterms:created>
  <dcterms:modified xsi:type="dcterms:W3CDTF">2023-04-05T21:00:45Z</dcterms:modified>
</cp:coreProperties>
</file>